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68" r:id="rId7"/>
    <p:sldId id="269" r:id="rId8"/>
    <p:sldId id="270" r:id="rId9"/>
    <p:sldId id="266" r:id="rId10"/>
    <p:sldId id="267" r:id="rId11"/>
    <p:sldId id="277" r:id="rId12"/>
    <p:sldId id="271" r:id="rId13"/>
    <p:sldId id="278" r:id="rId14"/>
    <p:sldId id="272" r:id="rId15"/>
    <p:sldId id="273" r:id="rId16"/>
    <p:sldId id="279" r:id="rId17"/>
    <p:sldId id="274" r:id="rId18"/>
    <p:sldId id="280" r:id="rId19"/>
    <p:sldId id="275" r:id="rId20"/>
    <p:sldId id="281" r:id="rId21"/>
    <p:sldId id="276" r:id="rId22"/>
    <p:sldId id="282" r:id="rId23"/>
    <p:sldId id="265" r:id="rId24"/>
  </p:sldIdLst>
  <p:sldSz cx="9144000" cy="5143500" type="screen16x9"/>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1C5C"/>
    <a:srgbClr val="010948"/>
    <a:srgbClr val="5489DE"/>
    <a:srgbClr val="2371CF"/>
    <a:srgbClr val="196FC3"/>
    <a:srgbClr val="CE1443"/>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81" autoAdjust="0"/>
    <p:restoredTop sz="94637" autoAdjust="0"/>
  </p:normalViewPr>
  <p:slideViewPr>
    <p:cSldViewPr snapToGrid="0">
      <p:cViewPr varScale="1">
        <p:scale>
          <a:sx n="144" d="100"/>
          <a:sy n="144" d="100"/>
        </p:scale>
        <p:origin x="696" y="10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4089474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12471784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154781"/>
            <a:ext cx="2057400" cy="329088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154781"/>
            <a:ext cx="6019800" cy="329088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981008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167050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2868229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900113"/>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366817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501061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340044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3197779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2295609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CCE606B3-33C8-4DB5-9DD1-0920CC85FAA2}" type="datetimeFigureOut">
              <a:rPr lang="ru-RU" smtClean="0"/>
              <a:pPr/>
              <a:t>02.05.2023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37D27D-882C-4310-9B96-27B3D6CD544F}" type="slidenum">
              <a:rPr lang="ru-RU" smtClean="0"/>
              <a:pPr/>
              <a:t>‹#›</a:t>
            </a:fld>
            <a:endParaRPr lang="ru-RU"/>
          </a:p>
        </p:txBody>
      </p:sp>
    </p:spTree>
    <p:extLst>
      <p:ext uri="{BB962C8B-B14F-4D97-AF65-F5344CB8AC3E}">
        <p14:creationId xmlns:p14="http://schemas.microsoft.com/office/powerpoint/2010/main" val="1912183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CE606B3-33C8-4DB5-9DD1-0920CC85FAA2}" type="datetimeFigureOut">
              <a:rPr lang="ru-RU" smtClean="0"/>
              <a:pPr/>
              <a:t>02.05.2023</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E37D27D-882C-4310-9B96-27B3D6CD544F}" type="slidenum">
              <a:rPr lang="ru-RU" smtClean="0"/>
              <a:pPr/>
              <a:t>‹#›</a:t>
            </a:fld>
            <a:endParaRPr lang="ru-RU"/>
          </a:p>
        </p:txBody>
      </p:sp>
    </p:spTree>
    <p:extLst>
      <p:ext uri="{BB962C8B-B14F-4D97-AF65-F5344CB8AC3E}">
        <p14:creationId xmlns:p14="http://schemas.microsoft.com/office/powerpoint/2010/main" val="24712412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3.jpeg"/><Relationship Id="rId1" Type="http://schemas.openxmlformats.org/officeDocument/2006/relationships/slideLayout" Target="../slideLayouts/slideLayout8.xml"/><Relationship Id="rId5" Type="http://schemas.openxmlformats.org/officeDocument/2006/relationships/image" Target="../media/image20.jpe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3.jpeg"/><Relationship Id="rId1" Type="http://schemas.openxmlformats.org/officeDocument/2006/relationships/slideLayout" Target="../slideLayouts/slideLayout8.xml"/><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4338" name="Picture 2" descr="https://top-fon.com/uploads/posts/2023-01/1674626679_top-fon-com-p-fon-dlya-prezentatsii-detskii-sad-igrushki-1.jpg"/>
          <p:cNvPicPr>
            <a:picLocks noChangeAspect="1" noChangeArrowheads="1"/>
          </p:cNvPicPr>
          <p:nvPr/>
        </p:nvPicPr>
        <p:blipFill>
          <a:blip r:embed="rId3"/>
          <a:srcRect/>
          <a:stretch>
            <a:fillRect/>
          </a:stretch>
        </p:blipFill>
        <p:spPr bwMode="auto">
          <a:xfrm>
            <a:off x="0" y="0"/>
            <a:ext cx="9144000" cy="5143500"/>
          </a:xfrm>
          <a:prstGeom prst="rect">
            <a:avLst/>
          </a:prstGeom>
          <a:noFill/>
        </p:spPr>
      </p:pic>
      <p:sp>
        <p:nvSpPr>
          <p:cNvPr id="5" name="Подзаголовок 2"/>
          <p:cNvSpPr txBox="1">
            <a:spLocks/>
          </p:cNvSpPr>
          <p:nvPr/>
        </p:nvSpPr>
        <p:spPr>
          <a:xfrm>
            <a:off x="1043608" y="6172150"/>
            <a:ext cx="6400800" cy="131445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ru-RU" dirty="0"/>
          </a:p>
        </p:txBody>
      </p:sp>
      <p:sp>
        <p:nvSpPr>
          <p:cNvPr id="3" name="Прямоугольник 2"/>
          <p:cNvSpPr/>
          <p:nvPr/>
        </p:nvSpPr>
        <p:spPr>
          <a:xfrm>
            <a:off x="1983545" y="1211330"/>
            <a:ext cx="5051918" cy="430887"/>
          </a:xfrm>
          <a:prstGeom prst="rect">
            <a:avLst/>
          </a:prstGeom>
        </p:spPr>
        <p:txBody>
          <a:bodyPr wrap="square">
            <a:spAutoFit/>
          </a:bodyPr>
          <a:lstStyle/>
          <a:p>
            <a:pPr algn="ctr"/>
            <a:r>
              <a:rPr lang="ru-RU" sz="2200" b="1" dirty="0" smtClean="0">
                <a:solidFill>
                  <a:srgbClr val="001C5C"/>
                </a:solidFill>
                <a:latin typeface="Times New Roman" panose="02020603050405020304" pitchFamily="18" charset="0"/>
                <a:cs typeface="Times New Roman" panose="02020603050405020304" pitchFamily="18" charset="0"/>
              </a:rPr>
              <a:t>Формирование </a:t>
            </a:r>
            <a:r>
              <a:rPr lang="ru-RU" sz="2200" b="1" smtClean="0">
                <a:solidFill>
                  <a:srgbClr val="001C5C"/>
                </a:solidFill>
                <a:latin typeface="Times New Roman" panose="02020603050405020304" pitchFamily="18" charset="0"/>
                <a:cs typeface="Times New Roman" panose="02020603050405020304" pitchFamily="18" charset="0"/>
              </a:rPr>
              <a:t>речевых </a:t>
            </a:r>
            <a:r>
              <a:rPr lang="ru-RU" sz="2200" b="1" smtClean="0">
                <a:solidFill>
                  <a:srgbClr val="001C5C"/>
                </a:solidFill>
                <a:latin typeface="Times New Roman" panose="02020603050405020304" pitchFamily="18" charset="0"/>
                <a:cs typeface="Times New Roman" panose="02020603050405020304" pitchFamily="18" charset="0"/>
              </a:rPr>
              <a:t>конструкций</a:t>
            </a:r>
            <a:endParaRPr lang="ru-RU" sz="2200" b="1" dirty="0" smtClean="0">
              <a:solidFill>
                <a:srgbClr val="001C5C"/>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0" y="4804946"/>
            <a:ext cx="2799471" cy="338554"/>
          </a:xfrm>
          <a:prstGeom prst="rect">
            <a:avLst/>
          </a:prstGeom>
        </p:spPr>
        <p:txBody>
          <a:bodyPr wrap="square">
            <a:spAutoFit/>
          </a:bodyPr>
          <a:lstStyle/>
          <a:p>
            <a:r>
              <a:rPr lang="ru-RU" sz="1600" dirty="0" err="1">
                <a:solidFill>
                  <a:srgbClr val="001C5C"/>
                </a:solidFill>
                <a:latin typeface="Times New Roman" panose="02020603050405020304" pitchFamily="18" charset="0"/>
                <a:cs typeface="Times New Roman" panose="02020603050405020304" pitchFamily="18" charset="0"/>
              </a:rPr>
              <a:t>Замалиева</a:t>
            </a:r>
            <a:r>
              <a:rPr lang="ru-RU" sz="1600" dirty="0">
                <a:solidFill>
                  <a:srgbClr val="001C5C"/>
                </a:solidFill>
                <a:latin typeface="Times New Roman" panose="02020603050405020304" pitchFamily="18" charset="0"/>
                <a:cs typeface="Times New Roman" panose="02020603050405020304" pitchFamily="18" charset="0"/>
              </a:rPr>
              <a:t> </a:t>
            </a:r>
            <a:r>
              <a:rPr lang="ru-RU" sz="1600" dirty="0" err="1">
                <a:solidFill>
                  <a:srgbClr val="001C5C"/>
                </a:solidFill>
                <a:latin typeface="Times New Roman" panose="02020603050405020304" pitchFamily="18" charset="0"/>
                <a:cs typeface="Times New Roman" panose="02020603050405020304" pitchFamily="18" charset="0"/>
              </a:rPr>
              <a:t>Ляйля</a:t>
            </a:r>
            <a:r>
              <a:rPr lang="ru-RU" sz="1600" dirty="0">
                <a:solidFill>
                  <a:srgbClr val="001C5C"/>
                </a:solidFill>
                <a:latin typeface="Times New Roman" panose="02020603050405020304" pitchFamily="18" charset="0"/>
                <a:cs typeface="Times New Roman" panose="02020603050405020304" pitchFamily="18" charset="0"/>
              </a:rPr>
              <a:t>, 17.1-917/2</a:t>
            </a:r>
          </a:p>
        </p:txBody>
      </p:sp>
    </p:spTree>
    <p:extLst>
      <p:ext uri="{BB962C8B-B14F-4D97-AF65-F5344CB8AC3E}">
        <p14:creationId xmlns:p14="http://schemas.microsoft.com/office/powerpoint/2010/main" val="16079772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4" descr="https://catherineasquithgallery.com/uploads/posts/2021-03/1614804920_5-p-fon-dlya-prezentatsii-detskii-sad-5.jpg"/>
          <p:cNvPicPr>
            <a:picLocks noChangeAspect="1" noChangeArrowheads="1"/>
          </p:cNvPicPr>
          <p:nvPr/>
        </p:nvPicPr>
        <p:blipFill>
          <a:blip r:embed="rId3"/>
          <a:srcRect/>
          <a:stretch>
            <a:fillRect/>
          </a:stretch>
        </p:blipFill>
        <p:spPr bwMode="auto">
          <a:xfrm>
            <a:off x="0" y="0"/>
            <a:ext cx="9144000" cy="5143499"/>
          </a:xfrm>
          <a:prstGeom prst="rect">
            <a:avLst/>
          </a:prstGeom>
          <a:noFill/>
        </p:spPr>
      </p:pic>
      <p:sp>
        <p:nvSpPr>
          <p:cNvPr id="22531" name="Rectangle 3"/>
          <p:cNvSpPr>
            <a:spLocks noChangeArrowheads="1"/>
          </p:cNvSpPr>
          <p:nvPr/>
        </p:nvSpPr>
        <p:spPr bwMode="auto">
          <a:xfrm>
            <a:off x="1195754" y="309489"/>
            <a:ext cx="6682154"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Игра «А что было дальше?»</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Подберите несколько игрушек или картинок, позволяющих выстроить простую сюжетную линию (например, мальчик - дерево - корзинка - грибок - ежик...). Спросите, что могло случиться с мальчиком в лесу, кого он встретил, что принёс домой. </a:t>
            </a:r>
            <a:endParaRPr kumimoji="0" lang="ru-RU" sz="1400" b="0" i="0" u="none" strike="noStrike" cap="none" normalizeH="0" baseline="0" dirty="0" smtClean="0">
              <a:ln>
                <a:noFill/>
              </a:ln>
              <a:solidFill>
                <a:srgbClr val="001C5C"/>
              </a:solidFill>
              <a:effectLst/>
              <a:latin typeface="Times New Roman" pitchFamily="18" charset="0"/>
              <a:cs typeface="Times New Roman" pitchFamily="18" charset="0"/>
            </a:endParaRPr>
          </a:p>
        </p:txBody>
      </p:sp>
      <p:pic>
        <p:nvPicPr>
          <p:cNvPr id="22534" name="Picture 6"/>
          <p:cNvPicPr>
            <a:picLocks noChangeAspect="1" noChangeArrowheads="1"/>
          </p:cNvPicPr>
          <p:nvPr/>
        </p:nvPicPr>
        <p:blipFill>
          <a:blip r:embed="rId4"/>
          <a:srcRect/>
          <a:stretch>
            <a:fillRect/>
          </a:stretch>
        </p:blipFill>
        <p:spPr bwMode="auto">
          <a:xfrm>
            <a:off x="2409124" y="1418493"/>
            <a:ext cx="4085828" cy="2872154"/>
          </a:xfrm>
          <a:prstGeom prst="rect">
            <a:avLst/>
          </a:prstGeom>
          <a:noFill/>
          <a:ln w="9525">
            <a:noFill/>
            <a:miter lim="800000"/>
            <a:headEnd/>
            <a:tailEnd/>
          </a:ln>
          <a:effectLst>
            <a:softEdge rad="63500"/>
          </a:effectLst>
        </p:spPr>
      </p:pic>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6" name="Picture 2" descr="https://catherineasquithgallery.com/uploads/posts/2021-03/1614804973_38-p-fon-dlya-prezentatsii-detskii-sad-42.jpg"/>
          <p:cNvPicPr>
            <a:picLocks noChangeAspect="1" noChangeArrowheads="1"/>
          </p:cNvPicPr>
          <p:nvPr/>
        </p:nvPicPr>
        <p:blipFill>
          <a:blip r:embed="rId3"/>
          <a:srcRect/>
          <a:stretch>
            <a:fillRect/>
          </a:stretch>
        </p:blipFill>
        <p:spPr bwMode="auto">
          <a:xfrm>
            <a:off x="0" y="0"/>
            <a:ext cx="9143999" cy="5143500"/>
          </a:xfrm>
          <a:prstGeom prst="rect">
            <a:avLst/>
          </a:prstGeom>
          <a:noFill/>
        </p:spPr>
      </p:pic>
      <p:sp>
        <p:nvSpPr>
          <p:cNvPr id="21505" name="Rectangle 1"/>
          <p:cNvSpPr>
            <a:spLocks noChangeArrowheads="1"/>
          </p:cNvSpPr>
          <p:nvPr/>
        </p:nvSpPr>
        <p:spPr bwMode="auto">
          <a:xfrm>
            <a:off x="1167618" y="2119452"/>
            <a:ext cx="6330461"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Игра «Что мы видели вчера?»</a:t>
            </a:r>
          </a:p>
          <a:p>
            <a:pPr lvl="0" algn="just" eaLnBrk="0" fontAlgn="base" hangingPunct="0">
              <a:spcBef>
                <a:spcPct val="0"/>
              </a:spcBef>
              <a:spcAft>
                <a:spcPct val="0"/>
              </a:spcAft>
            </a:pPr>
            <a:r>
              <a:rPr lang="ru-RU" sz="1400" dirty="0" smtClean="0">
                <a:solidFill>
                  <a:srgbClr val="001C5C"/>
                </a:solidFill>
                <a:latin typeface="Times New Roman" pitchFamily="18" charset="0"/>
                <a:ea typeface="Times New Roman" pitchFamily="18" charset="0"/>
                <a:cs typeface="Times New Roman" pitchFamily="18" charset="0"/>
              </a:rPr>
              <a:t>Вместе с ребенком вспомните, где вы были вчера, что делали, кого встречали, о чём разговаривали. Фиксируйте внимание на деталях. Что мы будем делать завтра?</a:t>
            </a:r>
          </a:p>
        </p:txBody>
      </p:sp>
      <p:sp>
        <p:nvSpPr>
          <p:cNvPr id="21506" name="Rectangle 2"/>
          <p:cNvSpPr>
            <a:spLocks noChangeArrowheads="1"/>
          </p:cNvSpPr>
          <p:nvPr/>
        </p:nvSpPr>
        <p:spPr bwMode="auto">
          <a:xfrm>
            <a:off x="956604" y="727478"/>
            <a:ext cx="590843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300" b="1"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Игра «Вспомни случай»</a:t>
            </a:r>
            <a:endParaRPr kumimoji="0" lang="ru-RU" sz="1300" b="1" i="0" u="none" strike="noStrike" cap="none" normalizeH="0" baseline="0" dirty="0" smtClean="0">
              <a:ln>
                <a:noFill/>
              </a:ln>
              <a:solidFill>
                <a:srgbClr val="001C5C"/>
              </a:solidFill>
              <a:effectLst/>
              <a:latin typeface="Times New Roman" pitchFamily="18" charset="0"/>
              <a:cs typeface="Times New Roman" pitchFamily="18" charset="0"/>
            </a:endParaRPr>
          </a:p>
          <a:p>
            <a:pPr lvl="0" algn="just" eaLnBrk="0" fontAlgn="base" hangingPunct="0">
              <a:spcBef>
                <a:spcPct val="0"/>
              </a:spcBef>
              <a:spcAft>
                <a:spcPct val="0"/>
              </a:spcAft>
            </a:pPr>
            <a:r>
              <a:rPr lang="ru-RU" sz="1300" dirty="0" smtClean="0">
                <a:solidFill>
                  <a:srgbClr val="001C5C"/>
                </a:solidFill>
                <a:latin typeface="Times New Roman" pitchFamily="18" charset="0"/>
                <a:ea typeface="Times New Roman" pitchFamily="18" charset="0"/>
                <a:cs typeface="Times New Roman" pitchFamily="18" charset="0"/>
              </a:rPr>
              <a:t>Выберите с ребенком какое-то событие, в котором вы вместе недавно участвовали. Например, как вы гуляли по набережной и смотрели праздничный салют, встречали бабушку на вокзале, отмечали день рождения... По очереди рассказывайте друг другу, что видели, что делали. Припоминайте как можно больше деталей - до тех пор, пока уже не сможете ничего добавить к сказанному.</a:t>
            </a:r>
          </a:p>
        </p:txBody>
      </p:sp>
      <p:sp>
        <p:nvSpPr>
          <p:cNvPr id="6" name="Стрелка вниз 5"/>
          <p:cNvSpPr/>
          <p:nvPr/>
        </p:nvSpPr>
        <p:spPr>
          <a:xfrm>
            <a:off x="3351184" y="3122218"/>
            <a:ext cx="346841" cy="756745"/>
          </a:xfrm>
          <a:prstGeom prst="downArrow">
            <a:avLst/>
          </a:prstGeom>
          <a:noFill/>
          <a:ln w="12700">
            <a:solidFill>
              <a:srgbClr val="001C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7" name="Прямоугольник 6"/>
          <p:cNvSpPr/>
          <p:nvPr/>
        </p:nvSpPr>
        <p:spPr>
          <a:xfrm>
            <a:off x="1317917" y="3893448"/>
            <a:ext cx="4027808" cy="738664"/>
          </a:xfrm>
          <a:prstGeom prst="rect">
            <a:avLst/>
          </a:prstGeom>
        </p:spPr>
        <p:txBody>
          <a:bodyPr wrap="square">
            <a:spAutoFit/>
          </a:bodyPr>
          <a:lstStyle/>
          <a:p>
            <a:pPr algn="ctr" eaLnBrk="0" fontAlgn="base" hangingPunct="0">
              <a:spcBef>
                <a:spcPct val="0"/>
              </a:spcBef>
              <a:spcAft>
                <a:spcPct val="0"/>
              </a:spcAft>
            </a:pPr>
            <a:r>
              <a:rPr lang="ru-RU" sz="1400" dirty="0" smtClean="0">
                <a:solidFill>
                  <a:srgbClr val="001C5C"/>
                </a:solidFill>
                <a:latin typeface="Times New Roman" pitchFamily="18" charset="0"/>
                <a:cs typeface="Times New Roman" pitchFamily="18" charset="0"/>
              </a:rPr>
              <a:t>Данные  игры можно проводить в любом месте (Например, дома, во время прогулки, по дороге домой и </a:t>
            </a:r>
            <a:r>
              <a:rPr lang="ru-RU" sz="1400" dirty="0" err="1" smtClean="0">
                <a:solidFill>
                  <a:srgbClr val="001C5C"/>
                </a:solidFill>
                <a:latin typeface="Times New Roman" pitchFamily="18" charset="0"/>
                <a:cs typeface="Times New Roman" pitchFamily="18" charset="0"/>
              </a:rPr>
              <a:t>тд</a:t>
            </a:r>
            <a:r>
              <a:rPr lang="ru-RU" sz="1400" dirty="0" smtClean="0">
                <a:solidFill>
                  <a:srgbClr val="001C5C"/>
                </a:solidFill>
                <a:latin typeface="Times New Roman" pitchFamily="18" charset="0"/>
                <a:cs typeface="Times New Roman" pitchFamily="18" charset="0"/>
              </a:rPr>
              <a:t>). </a:t>
            </a:r>
          </a:p>
        </p:txBody>
      </p:sp>
      <p:pic>
        <p:nvPicPr>
          <p:cNvPr id="21508" name="Picture 4" descr="https://static.tildacdn.com/tild6339-3337-4061-a363-643662346662/kisspng-family-child.png"/>
          <p:cNvPicPr>
            <a:picLocks noChangeAspect="1" noChangeArrowheads="1"/>
          </p:cNvPicPr>
          <p:nvPr/>
        </p:nvPicPr>
        <p:blipFill>
          <a:blip r:embed="rId4" cstate="print"/>
          <a:srcRect/>
          <a:stretch>
            <a:fillRect/>
          </a:stretch>
        </p:blipFill>
        <p:spPr bwMode="auto">
          <a:xfrm>
            <a:off x="5539140" y="3024553"/>
            <a:ext cx="2658761" cy="1716258"/>
          </a:xfrm>
          <a:prstGeom prst="rect">
            <a:avLst/>
          </a:prstGeom>
          <a:noFill/>
        </p:spPr>
      </p:pic>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122" name="Picture 2" descr="https://top-fon.com/uploads/posts/2023-01/1674764471_top-fon-com-p-krasivie-detskie-foni-dlya-prezentatsii-82.jpg"/>
          <p:cNvPicPr>
            <a:picLocks noChangeAspect="1" noChangeArrowheads="1"/>
          </p:cNvPicPr>
          <p:nvPr/>
        </p:nvPicPr>
        <p:blipFill>
          <a:blip r:embed="rId3"/>
          <a:srcRect/>
          <a:stretch>
            <a:fillRect/>
          </a:stretch>
        </p:blipFill>
        <p:spPr bwMode="auto">
          <a:xfrm>
            <a:off x="0" y="0"/>
            <a:ext cx="9144000" cy="5143500"/>
          </a:xfrm>
          <a:prstGeom prst="rect">
            <a:avLst/>
          </a:prstGeom>
          <a:noFill/>
        </p:spPr>
      </p:pic>
      <p:pic>
        <p:nvPicPr>
          <p:cNvPr id="24578" name="Picture 2"/>
          <p:cNvPicPr>
            <a:picLocks noChangeAspect="1" noChangeArrowheads="1"/>
          </p:cNvPicPr>
          <p:nvPr/>
        </p:nvPicPr>
        <p:blipFill>
          <a:blip r:embed="rId4"/>
          <a:srcRect/>
          <a:stretch>
            <a:fillRect/>
          </a:stretch>
        </p:blipFill>
        <p:spPr bwMode="auto">
          <a:xfrm>
            <a:off x="4683275" y="810653"/>
            <a:ext cx="2893017" cy="3747281"/>
          </a:xfrm>
          <a:prstGeom prst="rect">
            <a:avLst/>
          </a:prstGeom>
          <a:noFill/>
          <a:ln w="9525">
            <a:noFill/>
            <a:miter lim="800000"/>
            <a:headEnd/>
            <a:tailEnd/>
          </a:ln>
          <a:effectLst/>
        </p:spPr>
      </p:pic>
      <p:sp>
        <p:nvSpPr>
          <p:cNvPr id="24577" name="Rectangle 1"/>
          <p:cNvSpPr>
            <a:spLocks noChangeArrowheads="1"/>
          </p:cNvSpPr>
          <p:nvPr/>
        </p:nvSpPr>
        <p:spPr bwMode="auto">
          <a:xfrm>
            <a:off x="168813" y="1280160"/>
            <a:ext cx="4529796"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Игра «Так бывает или нет?»</a:t>
            </a:r>
          </a:p>
          <a:p>
            <a:pPr lvl="0" algn="just" eaLnBrk="0" fontAlgn="base" hangingPunct="0">
              <a:spcBef>
                <a:spcPct val="0"/>
              </a:spcBef>
              <a:spcAft>
                <a:spcPct val="0"/>
              </a:spcAft>
            </a:pPr>
            <a:r>
              <a:rPr lang="ru-RU" sz="1400" dirty="0" smtClean="0">
                <a:solidFill>
                  <a:srgbClr val="001C5C"/>
                </a:solidFill>
                <a:latin typeface="Times New Roman" pitchFamily="18" charset="0"/>
                <a:ea typeface="Times New Roman" pitchFamily="18" charset="0"/>
                <a:cs typeface="Times New Roman" pitchFamily="18" charset="0"/>
              </a:rPr>
              <a:t>Дети должны заметить верное и неверное, потом сказать «Так бывает» или «Так не бывает» — доказать, что бывает и что не бывает. Например: «Летом, когда солнце ярко светило, мы с ребятами вышли на прогулку. Сделали из снега горку и стали кататься». Ребенок должен отметить: «Так не бывает. Летом снега нет».</a:t>
            </a:r>
          </a:p>
          <a:p>
            <a:pPr lvl="0" algn="just" eaLnBrk="0" fontAlgn="base" hangingPunct="0">
              <a:spcBef>
                <a:spcPct val="0"/>
              </a:spcBef>
              <a:spcAft>
                <a:spcPct val="0"/>
              </a:spcAft>
            </a:pPr>
            <a:r>
              <a:rPr lang="ru-RU" sz="1400" dirty="0" smtClean="0">
                <a:solidFill>
                  <a:srgbClr val="001C5C"/>
                </a:solidFill>
                <a:latin typeface="Times New Roman" pitchFamily="18" charset="0"/>
                <a:ea typeface="Times New Roman" pitchFamily="18" charset="0"/>
                <a:cs typeface="Times New Roman" pitchFamily="18" charset="0"/>
              </a:rPr>
              <a:t>Другой вариант: «Наступила зима. Выпало много снега. Ребята оделись и вышли играть в снежки». Ответ ребенка «Так бывает. Зимой можно играть в снежки».</a:t>
            </a:r>
          </a:p>
          <a:p>
            <a:pPr marL="0" marR="0" lvl="0" indent="0" algn="just" defTabSz="914400" rtl="0" eaLnBrk="0" fontAlgn="base" latinLnBrk="0" hangingPunct="0">
              <a:lnSpc>
                <a:spcPct val="100000"/>
              </a:lnSpc>
              <a:spcBef>
                <a:spcPct val="0"/>
              </a:spcBef>
              <a:spcAft>
                <a:spcPct val="0"/>
              </a:spcAft>
              <a:buClrTx/>
              <a:buSzTx/>
              <a:buFontTx/>
              <a:buNone/>
              <a:tabLst/>
            </a:pPr>
            <a:r>
              <a:rPr lang="ru-RU" sz="1400" dirty="0" smtClean="0">
                <a:solidFill>
                  <a:srgbClr val="001C5C"/>
                </a:solidFill>
                <a:latin typeface="Times New Roman" pitchFamily="18" charset="0"/>
                <a:cs typeface="Times New Roman" pitchFamily="18" charset="0"/>
              </a:rPr>
              <a:t>В данной игре можно использовать различный картинный материал.</a:t>
            </a: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122" name="Picture 2" descr="https://top-fon.com/uploads/posts/2023-01/1674764471_top-fon-com-p-krasivie-detskie-foni-dlya-prezentatsii-82.jpg"/>
          <p:cNvPicPr>
            <a:picLocks noChangeAspect="1" noChangeArrowheads="1"/>
          </p:cNvPicPr>
          <p:nvPr/>
        </p:nvPicPr>
        <p:blipFill>
          <a:blip r:embed="rId3"/>
          <a:srcRect/>
          <a:stretch>
            <a:fillRect/>
          </a:stretch>
        </p:blipFill>
        <p:spPr bwMode="auto">
          <a:xfrm>
            <a:off x="0" y="0"/>
            <a:ext cx="9144000" cy="5143500"/>
          </a:xfrm>
          <a:prstGeom prst="rect">
            <a:avLst/>
          </a:prstGeom>
          <a:noFill/>
        </p:spPr>
      </p:pic>
      <p:sp>
        <p:nvSpPr>
          <p:cNvPr id="24579" name="Rectangle 3"/>
          <p:cNvSpPr>
            <a:spLocks noChangeArrowheads="1"/>
          </p:cNvSpPr>
          <p:nvPr/>
        </p:nvSpPr>
        <p:spPr bwMode="auto">
          <a:xfrm>
            <a:off x="1674055" y="0"/>
            <a:ext cx="5542671" cy="14927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300" b="1"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Упражнение «Рассказы по картинкам»</a:t>
            </a:r>
            <a:endParaRPr kumimoji="0" lang="ru-RU" sz="1300" b="0" i="0" u="none" strike="noStrike" cap="none" normalizeH="0" baseline="0" dirty="0" smtClean="0">
              <a:ln>
                <a:noFill/>
              </a:ln>
              <a:solidFill>
                <a:srgbClr val="001C5C"/>
              </a:solidFill>
              <a:effectLst/>
              <a:latin typeface="Times New Roman" pitchFamily="18" charset="0"/>
              <a:cs typeface="Times New Roman" pitchFamily="18" charset="0"/>
            </a:endParaRPr>
          </a:p>
          <a:p>
            <a:pPr algn="just" eaLnBrk="0" fontAlgn="base" hangingPunct="0">
              <a:spcBef>
                <a:spcPct val="0"/>
              </a:spcBef>
              <a:spcAft>
                <a:spcPct val="0"/>
              </a:spcAft>
            </a:pPr>
            <a:r>
              <a:rPr kumimoji="0" lang="ru-RU" sz="13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Смешайте картинки и предложите ребенку восстановить порядок, чтобы можно было по ним составить рассказ. Если не</a:t>
            </a:r>
            <a:r>
              <a:rPr kumimoji="0" lang="ru-RU" sz="1300" b="0" i="0" u="none" strike="noStrike" cap="none" normalizeH="0" dirty="0" smtClean="0">
                <a:ln>
                  <a:noFill/>
                </a:ln>
                <a:solidFill>
                  <a:srgbClr val="001C5C"/>
                </a:solidFill>
                <a:effectLst/>
                <a:latin typeface="Times New Roman" pitchFamily="18" charset="0"/>
                <a:ea typeface="Times New Roman" pitchFamily="18" charset="0"/>
                <a:cs typeface="Times New Roman" pitchFamily="18" charset="0"/>
              </a:rPr>
              <a:t> </a:t>
            </a:r>
            <a:r>
              <a:rPr kumimoji="0" lang="ru-RU" sz="13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окажется под рукой сюжетных картинок - возьмите просто открытку. Спросите ребенка, что на ней изображено, что происходит сейчас, что могло происходить до этого, а что будет потом</a:t>
            </a:r>
            <a:r>
              <a:rPr lang="ru-RU" sz="1300" dirty="0" smtClean="0">
                <a:solidFill>
                  <a:srgbClr val="001C5C"/>
                </a:solidFill>
                <a:latin typeface="Times New Roman" pitchFamily="18" charset="0"/>
                <a:ea typeface="Times New Roman" pitchFamily="18" charset="0"/>
                <a:cs typeface="Times New Roman" pitchFamily="18" charset="0"/>
              </a:rPr>
              <a:t>. Если ребенку трудно на первых порах, задайте несколько вопросов. </a:t>
            </a:r>
            <a:endParaRPr kumimoji="0" lang="ru-RU" sz="1300" b="0" i="0" u="none" strike="noStrike" cap="none" normalizeH="0" baseline="0" dirty="0" smtClean="0">
              <a:ln>
                <a:noFill/>
              </a:ln>
              <a:solidFill>
                <a:srgbClr val="001C5C"/>
              </a:solidFill>
              <a:effectLst/>
              <a:latin typeface="Times New Roman" pitchFamily="18" charset="0"/>
              <a:cs typeface="Times New Roman" pitchFamily="18" charset="0"/>
            </a:endParaRPr>
          </a:p>
        </p:txBody>
      </p:sp>
      <p:pic>
        <p:nvPicPr>
          <p:cNvPr id="24582" name="Picture 6"/>
          <p:cNvPicPr>
            <a:picLocks noChangeAspect="1" noChangeArrowheads="1"/>
          </p:cNvPicPr>
          <p:nvPr/>
        </p:nvPicPr>
        <p:blipFill>
          <a:blip r:embed="rId4" cstate="print"/>
          <a:srcRect/>
          <a:stretch>
            <a:fillRect/>
          </a:stretch>
        </p:blipFill>
        <p:spPr bwMode="auto">
          <a:xfrm>
            <a:off x="446604" y="1547447"/>
            <a:ext cx="3182860" cy="2672861"/>
          </a:xfrm>
          <a:prstGeom prst="rect">
            <a:avLst/>
          </a:prstGeom>
          <a:noFill/>
          <a:ln w="9525">
            <a:noFill/>
            <a:miter lim="800000"/>
            <a:headEnd/>
            <a:tailEnd/>
          </a:ln>
          <a:effectLst/>
        </p:spPr>
      </p:pic>
      <p:pic>
        <p:nvPicPr>
          <p:cNvPr id="24584" name="Picture 8" descr="https://proprikol.ru/wp-content/uploads/2021/03/syuzhetnye-kartinki-38.jpg"/>
          <p:cNvPicPr>
            <a:picLocks noChangeAspect="1" noChangeArrowheads="1"/>
          </p:cNvPicPr>
          <p:nvPr/>
        </p:nvPicPr>
        <p:blipFill>
          <a:blip r:embed="rId5" cstate="print"/>
          <a:srcRect l="6050"/>
          <a:stretch>
            <a:fillRect/>
          </a:stretch>
        </p:blipFill>
        <p:spPr bwMode="auto">
          <a:xfrm>
            <a:off x="4542523" y="1730327"/>
            <a:ext cx="4432665" cy="3010485"/>
          </a:xfrm>
          <a:prstGeom prst="rect">
            <a:avLst/>
          </a:prstGeom>
          <a:noFill/>
        </p:spPr>
      </p:pic>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100" name="Picture 4" descr="https://klike.net/uploads/posts/2022-11/1668833222_3-57.jpg"/>
          <p:cNvPicPr>
            <a:picLocks noChangeAspect="1" noChangeArrowheads="1"/>
          </p:cNvPicPr>
          <p:nvPr/>
        </p:nvPicPr>
        <p:blipFill>
          <a:blip r:embed="rId3"/>
          <a:srcRect/>
          <a:stretch>
            <a:fillRect/>
          </a:stretch>
        </p:blipFill>
        <p:spPr bwMode="auto">
          <a:xfrm>
            <a:off x="0" y="0"/>
            <a:ext cx="9144000" cy="5143500"/>
          </a:xfrm>
          <a:prstGeom prst="rect">
            <a:avLst/>
          </a:prstGeom>
          <a:noFill/>
        </p:spPr>
      </p:pic>
      <p:sp>
        <p:nvSpPr>
          <p:cNvPr id="23553" name="Rectangle 1"/>
          <p:cNvSpPr>
            <a:spLocks noChangeArrowheads="1"/>
          </p:cNvSpPr>
          <p:nvPr/>
        </p:nvSpPr>
        <p:spPr bwMode="auto">
          <a:xfrm>
            <a:off x="196948" y="225082"/>
            <a:ext cx="3896751"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Упражнение «Повтори скороговорку»</a:t>
            </a:r>
            <a:endParaRPr kumimoji="0" lang="ru-RU" sz="2800" b="1" u="none" strike="noStrike" cap="none" normalizeH="0" baseline="0" dirty="0" smtClean="0">
              <a:ln>
                <a:noFill/>
              </a:ln>
              <a:solidFill>
                <a:srgbClr val="001C5C"/>
              </a:solidFill>
              <a:effectLst/>
              <a:latin typeface="Arial" pitchFamily="34" charset="0"/>
              <a:cs typeface="Arial" pitchFamily="34" charset="0"/>
            </a:endParaRPr>
          </a:p>
        </p:txBody>
      </p:sp>
      <p:pic>
        <p:nvPicPr>
          <p:cNvPr id="23555" name="Picture 3" descr="https://goods.kaypu.com/photo/523e034f96d711362c01e3a3.jpg"/>
          <p:cNvPicPr>
            <a:picLocks noChangeAspect="1" noChangeArrowheads="1"/>
          </p:cNvPicPr>
          <p:nvPr/>
        </p:nvPicPr>
        <p:blipFill>
          <a:blip r:embed="rId4"/>
          <a:srcRect l="9627" t="6335"/>
          <a:stretch>
            <a:fillRect/>
          </a:stretch>
        </p:blipFill>
        <p:spPr bwMode="auto">
          <a:xfrm>
            <a:off x="422030" y="622300"/>
            <a:ext cx="2996419" cy="4155440"/>
          </a:xfrm>
          <a:prstGeom prst="rect">
            <a:avLst/>
          </a:prstGeom>
          <a:noFill/>
        </p:spPr>
      </p:pic>
      <p:sp>
        <p:nvSpPr>
          <p:cNvPr id="23556" name="Rectangle 4"/>
          <p:cNvSpPr>
            <a:spLocks noChangeArrowheads="1"/>
          </p:cNvSpPr>
          <p:nvPr/>
        </p:nvSpPr>
        <p:spPr bwMode="auto">
          <a:xfrm>
            <a:off x="4250571" y="187353"/>
            <a:ext cx="2880185"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Упражнение " Выучи стихотворение"</a:t>
            </a:r>
            <a:endParaRPr kumimoji="0" lang="ru-RU" sz="1600" b="1" u="none" strike="noStrike" cap="none" normalizeH="0" baseline="0" dirty="0" smtClean="0">
              <a:ln>
                <a:noFill/>
              </a:ln>
              <a:solidFill>
                <a:srgbClr val="001C5C"/>
              </a:solidFill>
              <a:effectLst/>
              <a:latin typeface="Times New Roman" pitchFamily="18" charset="0"/>
              <a:cs typeface="Times New Roman" pitchFamily="18" charset="0"/>
            </a:endParaRPr>
          </a:p>
        </p:txBody>
      </p:sp>
      <p:pic>
        <p:nvPicPr>
          <p:cNvPr id="23558" name="Picture 6" descr="https://supersmeh.ru/wp-content/uploads/7/9/c/79c1b470ef4a585f83c5bf27f44b2667.jpeg"/>
          <p:cNvPicPr>
            <a:picLocks noChangeAspect="1" noChangeArrowheads="1"/>
          </p:cNvPicPr>
          <p:nvPr/>
        </p:nvPicPr>
        <p:blipFill>
          <a:blip r:embed="rId5"/>
          <a:srcRect l="3216" t="2499" r="3185" b="65512"/>
          <a:stretch>
            <a:fillRect/>
          </a:stretch>
        </p:blipFill>
        <p:spPr bwMode="auto">
          <a:xfrm>
            <a:off x="4192173" y="928468"/>
            <a:ext cx="3105833" cy="1885071"/>
          </a:xfrm>
          <a:prstGeom prst="rect">
            <a:avLst/>
          </a:prstGeom>
          <a:noFill/>
        </p:spPr>
      </p:pic>
      <p:sp>
        <p:nvSpPr>
          <p:cNvPr id="5121" name="Rectangle 1"/>
          <p:cNvSpPr>
            <a:spLocks noChangeArrowheads="1"/>
          </p:cNvSpPr>
          <p:nvPr/>
        </p:nvSpPr>
        <p:spPr bwMode="auto">
          <a:xfrm>
            <a:off x="4121834" y="3010485"/>
            <a:ext cx="3334043" cy="1692771"/>
          </a:xfrm>
          <a:prstGeom prst="rect">
            <a:avLst/>
          </a:prstGeom>
          <a:noFill/>
          <a:ln w="12700">
            <a:solidFill>
              <a:srgbClr val="001C5C"/>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Все дети любят слушать стихи, стараются их запомнить. Подбирая стихотворения нужно учитывать речевые возможности ребенка. Сначала нужно проговаривать каждую строчку стихотворения. Можно разучивать стихотворение с опорой на наглядные картинки, тем самым развивать и зрительную память.</a:t>
            </a:r>
            <a:endParaRPr kumimoji="0" lang="ru-RU" sz="1300" b="0" i="0" u="none" strike="noStrike" cap="none" normalizeH="0" baseline="0" dirty="0" smtClean="0">
              <a:ln>
                <a:noFill/>
              </a:ln>
              <a:solidFill>
                <a:srgbClr val="001C5C"/>
              </a:solidFill>
              <a:effectLst/>
              <a:latin typeface="Arial" pitchFamily="34" charset="0"/>
              <a:cs typeface="Arial" pitchFamily="34"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100" name="Picture 4" descr="https://klike.net/uploads/posts/2022-11/1668833222_3-57.jpg"/>
          <p:cNvPicPr>
            <a:picLocks noChangeAspect="1" noChangeArrowheads="1"/>
          </p:cNvPicPr>
          <p:nvPr/>
        </p:nvPicPr>
        <p:blipFill>
          <a:blip r:embed="rId3"/>
          <a:srcRect/>
          <a:stretch>
            <a:fillRect/>
          </a:stretch>
        </p:blipFill>
        <p:spPr bwMode="auto">
          <a:xfrm>
            <a:off x="0" y="0"/>
            <a:ext cx="9144000" cy="5143500"/>
          </a:xfrm>
          <a:prstGeom prst="rect">
            <a:avLst/>
          </a:prstGeom>
          <a:noFill/>
        </p:spPr>
      </p:pic>
      <p:sp>
        <p:nvSpPr>
          <p:cNvPr id="6" name="Прямоугольник 5"/>
          <p:cNvSpPr/>
          <p:nvPr/>
        </p:nvSpPr>
        <p:spPr>
          <a:xfrm>
            <a:off x="3000557" y="204165"/>
            <a:ext cx="2368725" cy="338554"/>
          </a:xfrm>
          <a:prstGeom prst="rect">
            <a:avLst/>
          </a:prstGeom>
        </p:spPr>
        <p:txBody>
          <a:bodyPr wrap="none">
            <a:spAutoFit/>
          </a:bodyPr>
          <a:lstStyle/>
          <a:p>
            <a:pPr lvl="0" eaLnBrk="0" fontAlgn="base" hangingPunct="0">
              <a:spcBef>
                <a:spcPct val="0"/>
              </a:spcBef>
              <a:spcAft>
                <a:spcPct val="0"/>
              </a:spcAft>
            </a:pPr>
            <a:r>
              <a:rPr lang="ru-RU" sz="1600" b="1" dirty="0" smtClean="0">
                <a:solidFill>
                  <a:srgbClr val="001C5C"/>
                </a:solidFill>
                <a:latin typeface="Times New Roman" pitchFamily="18" charset="0"/>
                <a:ea typeface="Times New Roman" pitchFamily="18" charset="0"/>
                <a:cs typeface="Times New Roman" pitchFamily="18" charset="0"/>
              </a:rPr>
              <a:t>Упражнение "Загадки"</a:t>
            </a:r>
            <a:endParaRPr lang="ru-RU" sz="1600" b="1" dirty="0" smtClean="0">
              <a:solidFill>
                <a:srgbClr val="001C5C"/>
              </a:solidFill>
              <a:latin typeface="Times New Roman" pitchFamily="18" charset="0"/>
              <a:cs typeface="Times New Roman" pitchFamily="18" charset="0"/>
            </a:endParaRPr>
          </a:p>
        </p:txBody>
      </p:sp>
      <p:pic>
        <p:nvPicPr>
          <p:cNvPr id="23560" name="Picture 8" descr="https://orenburgkniga.ru/wp-content/uploads/a/c/d/acdad9f82f5de677527eac18571302da.jpeg"/>
          <p:cNvPicPr>
            <a:picLocks noChangeAspect="1" noChangeArrowheads="1"/>
          </p:cNvPicPr>
          <p:nvPr/>
        </p:nvPicPr>
        <p:blipFill>
          <a:blip r:embed="rId4"/>
          <a:srcRect l="9226" t="26529" r="8058" b="4750"/>
          <a:stretch>
            <a:fillRect/>
          </a:stretch>
        </p:blipFill>
        <p:spPr bwMode="auto">
          <a:xfrm>
            <a:off x="295421" y="592407"/>
            <a:ext cx="3209779" cy="4267200"/>
          </a:xfrm>
          <a:prstGeom prst="rect">
            <a:avLst/>
          </a:prstGeom>
          <a:noFill/>
        </p:spPr>
      </p:pic>
      <p:sp>
        <p:nvSpPr>
          <p:cNvPr id="4097" name="Rectangle 1"/>
          <p:cNvSpPr>
            <a:spLocks noChangeArrowheads="1"/>
          </p:cNvSpPr>
          <p:nvPr/>
        </p:nvSpPr>
        <p:spPr bwMode="auto">
          <a:xfrm>
            <a:off x="3896751" y="1308294"/>
            <a:ext cx="3573193" cy="2492990"/>
          </a:xfrm>
          <a:prstGeom prst="rect">
            <a:avLst/>
          </a:prstGeom>
          <a:noFill/>
          <a:ln w="12700">
            <a:solidFill>
              <a:srgbClr val="001C5C"/>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Очень полезно отгадывать загадки. Отгадывание загадок активизирует словарь, расширяет кругозор детей, тренирует внимание и память, развивает наблюдательность и логическое</a:t>
            </a:r>
            <a:r>
              <a:rPr kumimoji="0" lang="ru-RU" sz="1300" b="0" i="0" u="none" strike="noStrike" cap="none" normalizeH="0" baseline="0" dirty="0" smtClean="0">
                <a:ln>
                  <a:noFill/>
                </a:ln>
                <a:solidFill>
                  <a:srgbClr val="001C5C"/>
                </a:solidFill>
                <a:effectLst/>
                <a:latin typeface="Calibri"/>
                <a:ea typeface="Times New Roman" pitchFamily="18" charset="0"/>
                <a:cs typeface="Times New Roman" pitchFamily="18" charset="0"/>
              </a:rPr>
              <a:t> </a:t>
            </a:r>
            <a:r>
              <a:rPr kumimoji="0" lang="ru-RU" sz="13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мышление. Ребенок учится выделять существенные признаки предметов. Если ребенок затрудняется в процессе отгадывания, можно помогать, задавая ему наводящие вопросы. Когда отгадал, нужно спросить: </a:t>
            </a:r>
            <a:r>
              <a:rPr kumimoji="0" lang="ru-RU" sz="1300" b="0" i="0" u="none" strike="noStrike" cap="none" normalizeH="0" baseline="0" dirty="0" smtClean="0">
                <a:ln>
                  <a:noFill/>
                </a:ln>
                <a:solidFill>
                  <a:srgbClr val="001C5C"/>
                </a:solidFill>
                <a:effectLst/>
                <a:latin typeface="Calibri"/>
                <a:ea typeface="Times New Roman" pitchFamily="18" charset="0"/>
                <a:cs typeface="Times New Roman" pitchFamily="18" charset="0"/>
              </a:rPr>
              <a:t>«</a:t>
            </a:r>
            <a:r>
              <a:rPr kumimoji="0" lang="ru-RU" sz="13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Как ты догадался?</a:t>
            </a:r>
            <a:r>
              <a:rPr kumimoji="0" lang="ru-RU" sz="1300" b="0" i="0" u="none" strike="noStrike" cap="none" normalizeH="0" baseline="0" dirty="0" smtClean="0">
                <a:ln>
                  <a:noFill/>
                </a:ln>
                <a:solidFill>
                  <a:srgbClr val="001C5C"/>
                </a:solidFill>
                <a:effectLst/>
                <a:latin typeface="Calibri"/>
                <a:ea typeface="Times New Roman" pitchFamily="18" charset="0"/>
                <a:cs typeface="Times New Roman" pitchFamily="18" charset="0"/>
              </a:rPr>
              <a:t>»</a:t>
            </a:r>
            <a:r>
              <a:rPr kumimoji="0" lang="ru-RU" sz="13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 чтобы ребенок ещё и умел обосновывать отгадки. Многие загадки рекомендуется заучить наизусть.</a:t>
            </a:r>
            <a:endParaRPr kumimoji="0" lang="ru-RU" sz="1300" b="0" i="0" u="none" strike="noStrike" cap="none" normalizeH="0" baseline="0" dirty="0" smtClean="0">
              <a:ln>
                <a:noFill/>
              </a:ln>
              <a:solidFill>
                <a:srgbClr val="001C5C"/>
              </a:solidFill>
              <a:effectLst/>
              <a:latin typeface="Arial" pitchFamily="34" charset="0"/>
              <a:cs typeface="Arial" pitchFamily="34"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074" name="Picture 2" descr="https://catherineasquithgallery.com/uploads/posts/2021-03/1614849966_168-p-foni-dlya-detskikh-fotografii-198.png"/>
          <p:cNvPicPr>
            <a:picLocks noChangeAspect="1" noChangeArrowheads="1"/>
          </p:cNvPicPr>
          <p:nvPr/>
        </p:nvPicPr>
        <p:blipFill>
          <a:blip r:embed="rId3"/>
          <a:srcRect/>
          <a:stretch>
            <a:fillRect/>
          </a:stretch>
        </p:blipFill>
        <p:spPr bwMode="auto">
          <a:xfrm>
            <a:off x="0" y="0"/>
            <a:ext cx="9144000" cy="5143500"/>
          </a:xfrm>
          <a:prstGeom prst="rect">
            <a:avLst/>
          </a:prstGeom>
          <a:noFill/>
        </p:spPr>
      </p:pic>
      <p:sp>
        <p:nvSpPr>
          <p:cNvPr id="25601" name="Rectangle 1"/>
          <p:cNvSpPr>
            <a:spLocks noChangeArrowheads="1"/>
          </p:cNvSpPr>
          <p:nvPr/>
        </p:nvSpPr>
        <p:spPr bwMode="auto">
          <a:xfrm>
            <a:off x="2743200" y="656492"/>
            <a:ext cx="4164037"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500" b="1"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Работа с книгой</a:t>
            </a:r>
            <a:r>
              <a:rPr kumimoji="0" lang="ru-RU" sz="15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lang="ru-RU" sz="1500" dirty="0" smtClean="0">
              <a:solidFill>
                <a:srgbClr val="001C5C"/>
              </a:solidFill>
              <a:latin typeface="Times New Roman" pitchFamily="18" charset="0"/>
              <a:ea typeface="Times New Roman" pitchFamily="18" charset="0"/>
              <a:cs typeface="Times New Roman" pitchFamily="18" charset="0"/>
            </a:endParaRPr>
          </a:p>
          <a:p>
            <a:pPr lvl="0" algn="just" fontAlgn="base">
              <a:spcBef>
                <a:spcPct val="0"/>
              </a:spcBef>
              <a:spcAft>
                <a:spcPct val="0"/>
              </a:spcAft>
            </a:pPr>
            <a:r>
              <a:rPr lang="ru-RU" sz="1500" dirty="0" smtClean="0">
                <a:solidFill>
                  <a:srgbClr val="001C5C"/>
                </a:solidFill>
                <a:latin typeface="Times New Roman" pitchFamily="18" charset="0"/>
                <a:ea typeface="Times New Roman" pitchFamily="18" charset="0"/>
                <a:cs typeface="Times New Roman" pitchFamily="18" charset="0"/>
              </a:rPr>
              <a:t>Дети, имеющие богатый опыт слушания книг, обязательно имеют и хорошо развитую связную речь. Ничто не заменит ребёнку книги: ни передача по телевизору, ни электронные игры, ни даже полноценное речевое общение на разговорно-бытовом уровне. Необходимо научить ребенка слушать, чтобы сформировать интерес к художественной литературе. Это достигается не призывами к слушанию, а подбором интересной, доступной ребенку литературы, неспешным выразительным чтением взрослого. </a:t>
            </a:r>
            <a:endParaRPr kumimoji="0" lang="ru-RU" sz="1500" b="0" i="0" u="none" strike="noStrike" cap="none" normalizeH="0" baseline="0" dirty="0" smtClean="0">
              <a:ln>
                <a:noFill/>
              </a:ln>
              <a:solidFill>
                <a:srgbClr val="001C5C"/>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074" name="Picture 2" descr="https://catherineasquithgallery.com/uploads/posts/2021-03/1614849966_168-p-foni-dlya-detskikh-fotografii-198.png"/>
          <p:cNvPicPr>
            <a:picLocks noChangeAspect="1" noChangeArrowheads="1"/>
          </p:cNvPicPr>
          <p:nvPr/>
        </p:nvPicPr>
        <p:blipFill>
          <a:blip r:embed="rId3"/>
          <a:srcRect/>
          <a:stretch>
            <a:fillRect/>
          </a:stretch>
        </p:blipFill>
        <p:spPr bwMode="auto">
          <a:xfrm>
            <a:off x="0" y="0"/>
            <a:ext cx="9144000" cy="5143500"/>
          </a:xfrm>
          <a:prstGeom prst="rect">
            <a:avLst/>
          </a:prstGeom>
          <a:noFill/>
        </p:spPr>
      </p:pic>
      <p:sp>
        <p:nvSpPr>
          <p:cNvPr id="25601" name="Rectangle 1"/>
          <p:cNvSpPr>
            <a:spLocks noChangeArrowheads="1"/>
          </p:cNvSpPr>
          <p:nvPr/>
        </p:nvSpPr>
        <p:spPr bwMode="auto">
          <a:xfrm>
            <a:off x="2602523" y="614288"/>
            <a:ext cx="4529797"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Работа с книгой</a:t>
            </a:r>
            <a:r>
              <a:rPr kumimoji="0" lang="ru-RU" sz="16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 </a:t>
            </a:r>
          </a:p>
          <a:p>
            <a:pPr marL="0" marR="0" lvl="0" indent="0" algn="ctr" defTabSz="914400" rtl="0" eaLnBrk="1" fontAlgn="base" latinLnBrk="0" hangingPunct="1">
              <a:lnSpc>
                <a:spcPct val="100000"/>
              </a:lnSpc>
              <a:spcBef>
                <a:spcPct val="0"/>
              </a:spcBef>
              <a:spcAft>
                <a:spcPct val="0"/>
              </a:spcAft>
              <a:buClrTx/>
              <a:buSzTx/>
              <a:buFontTx/>
              <a:buNone/>
              <a:tabLst/>
            </a:pPr>
            <a:endParaRPr lang="ru-RU" sz="1600" dirty="0" smtClean="0">
              <a:solidFill>
                <a:srgbClr val="001C5C"/>
              </a:solidFill>
              <a:latin typeface="Times New Roman" pitchFamily="18" charset="0"/>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ru-RU" sz="1600" dirty="0" smtClean="0">
                <a:solidFill>
                  <a:srgbClr val="001C5C"/>
                </a:solidFill>
                <a:latin typeface="Times New Roman" pitchFamily="18" charset="0"/>
                <a:ea typeface="Times New Roman" pitchFamily="18" charset="0"/>
                <a:cs typeface="Times New Roman" pitchFamily="18" charset="0"/>
              </a:rPr>
              <a:t>П</a:t>
            </a:r>
            <a:r>
              <a:rPr kumimoji="0" lang="ru-RU" sz="16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еред прочтением новой книги вначале рассмотрите её вместе с ребенком, затем спросите, о чем эта книга, кто главные герои, и уже после прочтения обсудите рассказ с ребенком. Чтение сказок, стихов, других художественных произведений обогащает словарь дошкольника, развивает его связную речь, учит пониманию переносного значения слов. Ребенок постепенно учится слушать текст, отвечать на вопросы взрослых, также почти дословно запоминает текст сказки, последовательность действий в ней.</a:t>
            </a:r>
            <a:endParaRPr kumimoji="0" lang="ru-RU" sz="2800" b="0" i="0" u="none" strike="noStrike" cap="none" normalizeH="0" baseline="0" dirty="0" smtClean="0">
              <a:ln>
                <a:noFill/>
              </a:ln>
              <a:solidFill>
                <a:srgbClr val="001C5C"/>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50" name="Picture 2" descr="https://i.pinimg.com/originals/54/66/a3/5466a3bb4e26fbca3328f07304c93a83.png"/>
          <p:cNvPicPr>
            <a:picLocks noChangeAspect="1" noChangeArrowheads="1"/>
          </p:cNvPicPr>
          <p:nvPr/>
        </p:nvPicPr>
        <p:blipFill>
          <a:blip r:embed="rId3"/>
          <a:srcRect/>
          <a:stretch>
            <a:fillRect/>
          </a:stretch>
        </p:blipFill>
        <p:spPr bwMode="auto">
          <a:xfrm>
            <a:off x="0" y="0"/>
            <a:ext cx="9144000" cy="5143534"/>
          </a:xfrm>
          <a:prstGeom prst="rect">
            <a:avLst/>
          </a:prstGeom>
          <a:noFill/>
        </p:spPr>
      </p:pic>
      <p:sp>
        <p:nvSpPr>
          <p:cNvPr id="2049" name="Rectangle 1"/>
          <p:cNvSpPr>
            <a:spLocks noChangeArrowheads="1"/>
          </p:cNvSpPr>
          <p:nvPr/>
        </p:nvSpPr>
        <p:spPr bwMode="auto">
          <a:xfrm>
            <a:off x="2757268" y="590842"/>
            <a:ext cx="4276577"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182563"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ru-RU" sz="14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Научиться пересказывать малышам помогает так называемый отражённый пересказ. Взрослый начинает фразу: "Жили-были дед...", а ребенок ее заканчивает: "...да баба"; взрослый: "И была у них...", ребенок: "...курочка Ряба" и т. д. Потом можно перейти к пересказу по вопросам: "Кого встретил Колобок?" - "Зайчика". - "Какую песенку Колобок ему спел?" и т. д.</a:t>
            </a:r>
            <a:endParaRPr kumimoji="0" lang="ru-RU" sz="1400" b="0" i="0" u="none" strike="noStrike" cap="none" normalizeH="0" baseline="0" dirty="0" smtClean="0">
              <a:ln>
                <a:noFill/>
              </a:ln>
              <a:solidFill>
                <a:srgbClr val="001C5C"/>
              </a:solidFill>
              <a:effectLst/>
              <a:latin typeface="Arial" pitchFamily="34" charset="0"/>
              <a:cs typeface="Arial" pitchFamily="34" charset="0"/>
            </a:endParaRPr>
          </a:p>
          <a:p>
            <a:pPr marR="0" lvl="0" indent="182563" algn="just" defTabSz="914400" rtl="0" eaLnBrk="0" fontAlgn="base" latinLnBrk="0" hangingPunct="0">
              <a:lnSpc>
                <a:spcPct val="100000"/>
              </a:lnSpc>
              <a:spcBef>
                <a:spcPct val="0"/>
              </a:spcBef>
              <a:spcAft>
                <a:spcPct val="0"/>
              </a:spcAft>
              <a:buClrTx/>
              <a:buSzTx/>
              <a:buFont typeface="Wingdings" pitchFamily="2" charset="2"/>
              <a:buChar char="ü"/>
              <a:tabLst/>
            </a:pPr>
            <a:r>
              <a:rPr kumimoji="0" lang="ru-RU" sz="14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Когда ребенок овладеет умением пересказывать сказки, предложите ему для пересказа небольшие рассказы с несложным сюжетом. Например, рассказы Л. Н. Толстого для детей.</a:t>
            </a:r>
            <a:endParaRPr kumimoji="0" lang="ru-RU" sz="1400" b="0" i="0" u="none" strike="noStrike" cap="none" normalizeH="0" baseline="0" dirty="0" smtClean="0">
              <a:ln>
                <a:noFill/>
              </a:ln>
              <a:solidFill>
                <a:srgbClr val="001C5C"/>
              </a:solidFill>
              <a:effectLst/>
              <a:latin typeface="Arial" pitchFamily="34" charset="0"/>
              <a:cs typeface="Arial" pitchFamily="34"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050" name="Picture 2" descr="https://i.pinimg.com/originals/54/66/a3/5466a3bb4e26fbca3328f07304c93a83.png"/>
          <p:cNvPicPr>
            <a:picLocks noChangeAspect="1" noChangeArrowheads="1"/>
          </p:cNvPicPr>
          <p:nvPr/>
        </p:nvPicPr>
        <p:blipFill>
          <a:blip r:embed="rId3"/>
          <a:srcRect/>
          <a:stretch>
            <a:fillRect/>
          </a:stretch>
        </p:blipFill>
        <p:spPr bwMode="auto">
          <a:xfrm>
            <a:off x="0" y="0"/>
            <a:ext cx="9144000" cy="5143534"/>
          </a:xfrm>
          <a:prstGeom prst="rect">
            <a:avLst/>
          </a:prstGeom>
          <a:noFill/>
        </p:spPr>
      </p:pic>
      <p:sp>
        <p:nvSpPr>
          <p:cNvPr id="26625" name="Rectangle 1"/>
          <p:cNvSpPr>
            <a:spLocks noChangeArrowheads="1"/>
          </p:cNvSpPr>
          <p:nvPr/>
        </p:nvSpPr>
        <p:spPr bwMode="auto">
          <a:xfrm>
            <a:off x="2433711" y="787790"/>
            <a:ext cx="5036234"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Как мы видим, ежедневное общение родителей с ребёнком предоставляет множество возможностей для развития связной речи. Немного терпения и настойчивости, немного изобретательности и родительского внимания, — и ваш ребёнок придёт в школу с хорошо развитой речью.</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Играя со своими детьми, вы можете многого добиться. Так что, всё в ваших руках.</a:t>
            </a:r>
            <a:endParaRPr kumimoji="0" lang="ru-RU" sz="1600" b="0" i="0" u="none" strike="noStrike" cap="none" normalizeH="0" baseline="0" dirty="0" smtClean="0">
              <a:ln>
                <a:noFill/>
              </a:ln>
              <a:solidFill>
                <a:srgbClr val="001C5C"/>
              </a:solidFill>
              <a:effectLst/>
              <a:latin typeface="Times New Roman" pitchFamily="18" charset="0"/>
              <a:cs typeface="Times New Roman" pitchFamily="18" charset="0"/>
            </a:endParaRPr>
          </a:p>
        </p:txBody>
      </p:sp>
      <p:sp>
        <p:nvSpPr>
          <p:cNvPr id="4" name="Прямоугольник 3"/>
          <p:cNvSpPr/>
          <p:nvPr/>
        </p:nvSpPr>
        <p:spPr>
          <a:xfrm>
            <a:off x="3478818" y="2790195"/>
            <a:ext cx="2852832" cy="461665"/>
          </a:xfrm>
          <a:prstGeom prst="rect">
            <a:avLst/>
          </a:prstGeom>
        </p:spPr>
        <p:txBody>
          <a:bodyPr wrap="none">
            <a:spAutoFit/>
          </a:bodyPr>
          <a:lstStyle/>
          <a:p>
            <a:pPr lvl="0" algn="ctr" eaLnBrk="0" fontAlgn="base" hangingPunct="0">
              <a:spcBef>
                <a:spcPct val="0"/>
              </a:spcBef>
              <a:spcAft>
                <a:spcPct val="0"/>
              </a:spcAft>
            </a:pPr>
            <a:r>
              <a:rPr lang="ru-RU" sz="2400" b="1" dirty="0" smtClean="0">
                <a:solidFill>
                  <a:srgbClr val="C00000"/>
                </a:solidFill>
                <a:latin typeface="Times New Roman" pitchFamily="18" charset="0"/>
                <a:ea typeface="Times New Roman" pitchFamily="18" charset="0"/>
                <a:cs typeface="Times New Roman" pitchFamily="18" charset="0"/>
              </a:rPr>
              <a:t>Желаем вам удачи!</a:t>
            </a:r>
            <a:endParaRPr lang="ru-RU" sz="4000" b="1" dirty="0" smtClean="0">
              <a:solidFill>
                <a:srgbClr val="C00000"/>
              </a:solidFill>
              <a:latin typeface="Times New Roman" pitchFamily="18" charset="0"/>
              <a:cs typeface="Times New Roman" pitchFamily="18"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314" name="Picture 2" descr="https://catherineasquithgallery.com/uploads/posts/2021-02/1613673614_29-p-foni-dlya-prezentatsii-dlya-detei-nachalno-33.jpg"/>
          <p:cNvPicPr>
            <a:picLocks noChangeAspect="1" noChangeArrowheads="1"/>
          </p:cNvPicPr>
          <p:nvPr/>
        </p:nvPicPr>
        <p:blipFill>
          <a:blip r:embed="rId3"/>
          <a:srcRect/>
          <a:stretch>
            <a:fillRect/>
          </a:stretch>
        </p:blipFill>
        <p:spPr bwMode="auto">
          <a:xfrm>
            <a:off x="0" y="0"/>
            <a:ext cx="9144000" cy="5143500"/>
          </a:xfrm>
          <a:prstGeom prst="rect">
            <a:avLst/>
          </a:prstGeom>
          <a:noFill/>
        </p:spPr>
      </p:pic>
      <p:pic>
        <p:nvPicPr>
          <p:cNvPr id="7170" name="Picture 2" descr="https://i.pinimg.com/originals/4d/6c/23/4d6c2310fec3af4c6695bdd7ecf3b930.jpg"/>
          <p:cNvPicPr>
            <a:picLocks noChangeAspect="1" noChangeArrowheads="1"/>
          </p:cNvPicPr>
          <p:nvPr/>
        </p:nvPicPr>
        <p:blipFill>
          <a:blip r:embed="rId4" cstate="print"/>
          <a:srcRect/>
          <a:stretch>
            <a:fillRect/>
          </a:stretch>
        </p:blipFill>
        <p:spPr bwMode="auto">
          <a:xfrm>
            <a:off x="0" y="2785402"/>
            <a:ext cx="3334043" cy="2358097"/>
          </a:xfrm>
          <a:prstGeom prst="rect">
            <a:avLst/>
          </a:prstGeom>
          <a:noFill/>
        </p:spPr>
      </p:pic>
      <p:sp>
        <p:nvSpPr>
          <p:cNvPr id="5" name="Прямоугольник 4"/>
          <p:cNvSpPr/>
          <p:nvPr/>
        </p:nvSpPr>
        <p:spPr>
          <a:xfrm>
            <a:off x="168813" y="1729476"/>
            <a:ext cx="6597748" cy="584775"/>
          </a:xfrm>
          <a:prstGeom prst="rect">
            <a:avLst/>
          </a:prstGeom>
          <a:ln w="12700">
            <a:solidFill>
              <a:srgbClr val="001C5C"/>
            </a:solidFill>
          </a:ln>
        </p:spPr>
        <p:txBody>
          <a:bodyPr wrap="square">
            <a:spAutoFit/>
          </a:bodyPr>
          <a:lstStyle/>
          <a:p>
            <a:pPr algn="just"/>
            <a:r>
              <a:rPr lang="ru-RU" sz="1600" b="1" dirty="0" smtClean="0">
                <a:solidFill>
                  <a:srgbClr val="001C5C"/>
                </a:solidFill>
                <a:latin typeface="Times New Roman" pitchFamily="18" charset="0"/>
                <a:cs typeface="Times New Roman" pitchFamily="18" charset="0"/>
              </a:rPr>
              <a:t>Речь</a:t>
            </a:r>
            <a:r>
              <a:rPr lang="ru-RU" sz="1600" dirty="0" smtClean="0">
                <a:solidFill>
                  <a:srgbClr val="001C5C"/>
                </a:solidFill>
                <a:latin typeface="Times New Roman" pitchFamily="18" charset="0"/>
                <a:cs typeface="Times New Roman" pitchFamily="18" charset="0"/>
              </a:rPr>
              <a:t> – это особенная и более совершенная модель общения, свойственная только лишь человеку. </a:t>
            </a:r>
            <a:endParaRPr lang="ru-RU" sz="1600" dirty="0">
              <a:solidFill>
                <a:srgbClr val="001C5C"/>
              </a:solidFill>
              <a:latin typeface="Times New Roman" pitchFamily="18" charset="0"/>
              <a:cs typeface="Times New Roman" pitchFamily="18" charset="0"/>
            </a:endParaRPr>
          </a:p>
        </p:txBody>
      </p:sp>
      <p:sp>
        <p:nvSpPr>
          <p:cNvPr id="8" name="Прямоугольник 7"/>
          <p:cNvSpPr/>
          <p:nvPr/>
        </p:nvSpPr>
        <p:spPr>
          <a:xfrm>
            <a:off x="3561039" y="3099470"/>
            <a:ext cx="5400081" cy="1323439"/>
          </a:xfrm>
          <a:prstGeom prst="rect">
            <a:avLst/>
          </a:prstGeom>
          <a:ln w="12700">
            <a:solidFill>
              <a:srgbClr val="001C5C"/>
            </a:solidFill>
          </a:ln>
        </p:spPr>
        <p:txBody>
          <a:bodyPr wrap="square">
            <a:spAutoFit/>
          </a:bodyPr>
          <a:lstStyle/>
          <a:p>
            <a:pPr algn="just"/>
            <a:r>
              <a:rPr lang="ru-RU" sz="1600" b="1" dirty="0" smtClean="0">
                <a:solidFill>
                  <a:srgbClr val="001C5C"/>
                </a:solidFill>
                <a:latin typeface="Times New Roman" pitchFamily="18" charset="0"/>
                <a:cs typeface="Times New Roman" pitchFamily="18" charset="0"/>
              </a:rPr>
              <a:t>Связная речь </a:t>
            </a:r>
            <a:r>
              <a:rPr lang="ru-RU" sz="1600" dirty="0" smtClean="0">
                <a:solidFill>
                  <a:srgbClr val="001C5C"/>
                </a:solidFill>
                <a:latin typeface="Times New Roman" pitchFamily="18" charset="0"/>
                <a:cs typeface="Times New Roman" pitchFamily="18" charset="0"/>
              </a:rPr>
              <a:t>– это единое смысловое и структурное целое, включающее соединенные между собой и тематически связанные, завершенные отрезки. Развитие связной речи представляется основной задачей речевого воспитания детей.</a:t>
            </a:r>
            <a:endParaRPr lang="ru-RU" sz="1600" dirty="0">
              <a:solidFill>
                <a:srgbClr val="001C5C"/>
              </a:solidFill>
              <a:latin typeface="Times New Roman" pitchFamily="18" charset="0"/>
              <a:cs typeface="Times New Roman" pitchFamily="18"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2" descr="https://top-fon.com/uploads/posts/2023-01/1674626679_top-fon-com-p-fon-dlya-prezentatsii-detskii-sad-igrushki-1.jpg"/>
          <p:cNvPicPr>
            <a:picLocks noChangeAspect="1" noChangeArrowheads="1"/>
          </p:cNvPicPr>
          <p:nvPr/>
        </p:nvPicPr>
        <p:blipFill>
          <a:blip r:embed="rId3"/>
          <a:srcRect/>
          <a:stretch>
            <a:fillRect/>
          </a:stretch>
        </p:blipFill>
        <p:spPr bwMode="auto">
          <a:xfrm>
            <a:off x="0" y="0"/>
            <a:ext cx="9144000" cy="5143500"/>
          </a:xfrm>
          <a:prstGeom prst="rect">
            <a:avLst/>
          </a:prstGeom>
          <a:noFill/>
        </p:spPr>
      </p:pic>
      <p:sp>
        <p:nvSpPr>
          <p:cNvPr id="2" name="Прямоугольник 1"/>
          <p:cNvSpPr/>
          <p:nvPr/>
        </p:nvSpPr>
        <p:spPr>
          <a:xfrm>
            <a:off x="1857618" y="1565336"/>
            <a:ext cx="5753003" cy="1323439"/>
          </a:xfrm>
          <a:prstGeom prst="rect">
            <a:avLst/>
          </a:prstGeom>
        </p:spPr>
        <p:txBody>
          <a:bodyPr wrap="square">
            <a:spAutoFit/>
          </a:bodyPr>
          <a:lstStyle/>
          <a:p>
            <a:pPr algn="ctr"/>
            <a:r>
              <a:rPr lang="ru-RU" sz="4000" b="1" dirty="0">
                <a:solidFill>
                  <a:srgbClr val="001C5C"/>
                </a:solidFill>
                <a:latin typeface="Times New Roman" panose="02020603050405020304" pitchFamily="18" charset="0"/>
                <a:cs typeface="Times New Roman" panose="02020603050405020304" pitchFamily="18" charset="0"/>
              </a:rPr>
              <a:t>Спасибо </a:t>
            </a:r>
            <a:r>
              <a:rPr lang="ru-RU" sz="4000" b="1" dirty="0" smtClean="0">
                <a:solidFill>
                  <a:srgbClr val="001C5C"/>
                </a:solidFill>
                <a:latin typeface="Times New Roman" panose="02020603050405020304" pitchFamily="18" charset="0"/>
                <a:cs typeface="Times New Roman" panose="02020603050405020304" pitchFamily="18" charset="0"/>
              </a:rPr>
              <a:t> вам за </a:t>
            </a:r>
            <a:r>
              <a:rPr lang="ru-RU" sz="4000" b="1" dirty="0">
                <a:solidFill>
                  <a:srgbClr val="001C5C"/>
                </a:solidFill>
                <a:latin typeface="Times New Roman" panose="02020603050405020304" pitchFamily="18" charset="0"/>
                <a:cs typeface="Times New Roman" panose="02020603050405020304" pitchFamily="18" charset="0"/>
              </a:rPr>
              <a:t>внимание!</a:t>
            </a:r>
          </a:p>
        </p:txBody>
      </p:sp>
    </p:spTree>
    <p:extLst>
      <p:ext uri="{BB962C8B-B14F-4D97-AF65-F5344CB8AC3E}">
        <p14:creationId xmlns:p14="http://schemas.microsoft.com/office/powerpoint/2010/main" val="5781035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2290" name="Picture 2" descr="https://top-fon.com/uploads/posts/2023-01/1675175919_top-fon-com-p-fon-dlya-prezentatsii-igra-v-detskom-sadu-11.jpg"/>
          <p:cNvPicPr>
            <a:picLocks noChangeAspect="1" noChangeArrowheads="1"/>
          </p:cNvPicPr>
          <p:nvPr/>
        </p:nvPicPr>
        <p:blipFill>
          <a:blip r:embed="rId3"/>
          <a:srcRect/>
          <a:stretch>
            <a:fillRect/>
          </a:stretch>
        </p:blipFill>
        <p:spPr bwMode="auto">
          <a:xfrm>
            <a:off x="0" y="0"/>
            <a:ext cx="9144000" cy="5143500"/>
          </a:xfrm>
          <a:prstGeom prst="rect">
            <a:avLst/>
          </a:prstGeom>
          <a:noFill/>
        </p:spPr>
      </p:pic>
      <p:sp>
        <p:nvSpPr>
          <p:cNvPr id="10" name="Скругленный прямоугольник 9"/>
          <p:cNvSpPr/>
          <p:nvPr/>
        </p:nvSpPr>
        <p:spPr>
          <a:xfrm>
            <a:off x="1257494" y="1988236"/>
            <a:ext cx="2934677" cy="1669366"/>
          </a:xfrm>
          <a:prstGeom prst="roundRect">
            <a:avLst/>
          </a:prstGeom>
          <a:solidFill>
            <a:schemeClr val="tx2">
              <a:lumMod val="20000"/>
              <a:lumOff val="80000"/>
            </a:schemeClr>
          </a:solidFill>
          <a:ln>
            <a:solidFill>
              <a:srgbClr val="001C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Прямоугольник 2"/>
          <p:cNvSpPr/>
          <p:nvPr/>
        </p:nvSpPr>
        <p:spPr>
          <a:xfrm>
            <a:off x="3529876" y="624715"/>
            <a:ext cx="1969899" cy="461665"/>
          </a:xfrm>
          <a:prstGeom prst="rect">
            <a:avLst/>
          </a:prstGeom>
        </p:spPr>
        <p:txBody>
          <a:bodyPr wrap="none">
            <a:spAutoFit/>
          </a:bodyPr>
          <a:lstStyle/>
          <a:p>
            <a:pPr algn="ctr"/>
            <a:r>
              <a:rPr lang="ru-RU" sz="2400" dirty="0" smtClean="0">
                <a:solidFill>
                  <a:srgbClr val="001C5C"/>
                </a:solidFill>
                <a:latin typeface="Times New Roman" pitchFamily="18" charset="0"/>
                <a:cs typeface="Times New Roman" pitchFamily="18" charset="0"/>
              </a:rPr>
              <a:t>Связная речь </a:t>
            </a:r>
            <a:endParaRPr lang="ru-RU" sz="2400" dirty="0">
              <a:solidFill>
                <a:srgbClr val="001C5C"/>
              </a:solidFill>
              <a:latin typeface="Times New Roman" pitchFamily="18" charset="0"/>
              <a:cs typeface="Times New Roman" pitchFamily="18" charset="0"/>
            </a:endParaRPr>
          </a:p>
        </p:txBody>
      </p:sp>
      <p:cxnSp>
        <p:nvCxnSpPr>
          <p:cNvPr id="5" name="Прямая со стрелкой 4"/>
          <p:cNvCxnSpPr/>
          <p:nvPr/>
        </p:nvCxnSpPr>
        <p:spPr>
          <a:xfrm rot="5400000">
            <a:off x="2969847" y="1169962"/>
            <a:ext cx="647895" cy="643206"/>
          </a:xfrm>
          <a:prstGeom prst="straightConnector1">
            <a:avLst/>
          </a:prstGeom>
          <a:ln w="12700">
            <a:solidFill>
              <a:srgbClr val="001C5C"/>
            </a:solidFill>
            <a:tailEnd type="arrow"/>
          </a:ln>
        </p:spPr>
        <p:style>
          <a:lnRef idx="1">
            <a:schemeClr val="accent1"/>
          </a:lnRef>
          <a:fillRef idx="0">
            <a:schemeClr val="accent1"/>
          </a:fillRef>
          <a:effectRef idx="0">
            <a:schemeClr val="accent1"/>
          </a:effectRef>
          <a:fontRef idx="minor">
            <a:schemeClr val="tx1"/>
          </a:fontRef>
        </p:style>
      </p:cxnSp>
      <p:cxnSp>
        <p:nvCxnSpPr>
          <p:cNvPr id="7" name="Прямая со стрелкой 6"/>
          <p:cNvCxnSpPr/>
          <p:nvPr/>
        </p:nvCxnSpPr>
        <p:spPr>
          <a:xfrm rot="16200000" flipH="1">
            <a:off x="5282418" y="1174651"/>
            <a:ext cx="717453" cy="703385"/>
          </a:xfrm>
          <a:prstGeom prst="straightConnector1">
            <a:avLst/>
          </a:prstGeom>
          <a:ln w="12700">
            <a:solidFill>
              <a:srgbClr val="001C5C"/>
            </a:solidFill>
            <a:tailEnd type="arrow"/>
          </a:ln>
        </p:spPr>
        <p:style>
          <a:lnRef idx="1">
            <a:schemeClr val="accent1"/>
          </a:lnRef>
          <a:fillRef idx="0">
            <a:schemeClr val="accent1"/>
          </a:fillRef>
          <a:effectRef idx="0">
            <a:schemeClr val="accent1"/>
          </a:effectRef>
          <a:fontRef idx="minor">
            <a:schemeClr val="tx1"/>
          </a:fontRef>
        </p:style>
      </p:cxnSp>
      <p:sp>
        <p:nvSpPr>
          <p:cNvPr id="9" name="Прямоугольник 8"/>
          <p:cNvSpPr/>
          <p:nvPr/>
        </p:nvSpPr>
        <p:spPr>
          <a:xfrm>
            <a:off x="1232486" y="2000950"/>
            <a:ext cx="3058160" cy="1600438"/>
          </a:xfrm>
          <a:prstGeom prst="rect">
            <a:avLst/>
          </a:prstGeom>
        </p:spPr>
        <p:txBody>
          <a:bodyPr wrap="square">
            <a:spAutoFit/>
          </a:bodyPr>
          <a:lstStyle/>
          <a:p>
            <a:pPr algn="ctr"/>
            <a:r>
              <a:rPr lang="ru-RU" sz="1400" dirty="0" smtClean="0">
                <a:solidFill>
                  <a:srgbClr val="001C5C"/>
                </a:solidFill>
                <a:latin typeface="Times New Roman" pitchFamily="18" charset="0"/>
                <a:cs typeface="Times New Roman" pitchFamily="18" charset="0"/>
              </a:rPr>
              <a:t>Диалогическая речь побуждает к неполным, односложным ответам. Основные черты диалогической речи – неполные предложения, восклицания, междометья, яркая интонационная выразительность, жест, мимика. </a:t>
            </a:r>
            <a:endParaRPr lang="ru-RU" sz="1400" dirty="0">
              <a:solidFill>
                <a:srgbClr val="001C5C"/>
              </a:solidFill>
              <a:latin typeface="Times New Roman" pitchFamily="18" charset="0"/>
              <a:cs typeface="Times New Roman" pitchFamily="18" charset="0"/>
            </a:endParaRPr>
          </a:p>
        </p:txBody>
      </p:sp>
      <p:sp>
        <p:nvSpPr>
          <p:cNvPr id="11" name="Скругленный прямоугольник 10"/>
          <p:cNvSpPr/>
          <p:nvPr/>
        </p:nvSpPr>
        <p:spPr>
          <a:xfrm>
            <a:off x="4979963" y="2027310"/>
            <a:ext cx="2950307" cy="1616221"/>
          </a:xfrm>
          <a:prstGeom prst="roundRect">
            <a:avLst/>
          </a:prstGeom>
          <a:solidFill>
            <a:schemeClr val="tx2">
              <a:lumMod val="20000"/>
              <a:lumOff val="80000"/>
            </a:schemeClr>
          </a:solidFill>
          <a:ln>
            <a:solidFill>
              <a:srgbClr val="001C5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073" name="Rectangle 1"/>
          <p:cNvSpPr>
            <a:spLocks noChangeArrowheads="1"/>
          </p:cNvSpPr>
          <p:nvPr/>
        </p:nvSpPr>
        <p:spPr bwMode="auto">
          <a:xfrm>
            <a:off x="4935416" y="2049272"/>
            <a:ext cx="302768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Монологическая речь требует умения сосредоточить свою мысль на главном, не увлекаться деталями и в то же время говорить эмоционально, живо, образно. И также требует развернутости, полноты и четкости высказывания.</a:t>
            </a:r>
            <a:endParaRPr kumimoji="0" lang="ru-RU" sz="1400" b="0" i="0" u="none" strike="noStrike" cap="none" normalizeH="0" baseline="0" dirty="0" smtClean="0">
              <a:ln>
                <a:noFill/>
              </a:ln>
              <a:solidFill>
                <a:srgbClr val="001C5C"/>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1266" name="Picture 2" descr="https://catherineasquithgallery.com/uploads/posts/2021-03/1614805218_239-p-fon-dlya-prezentatsii-detskii-sad-252.jpg"/>
          <p:cNvPicPr>
            <a:picLocks noChangeAspect="1" noChangeArrowheads="1"/>
          </p:cNvPicPr>
          <p:nvPr/>
        </p:nvPicPr>
        <p:blipFill>
          <a:blip r:embed="rId3"/>
          <a:srcRect/>
          <a:stretch>
            <a:fillRect/>
          </a:stretch>
        </p:blipFill>
        <p:spPr bwMode="auto">
          <a:xfrm>
            <a:off x="0" y="1"/>
            <a:ext cx="9143999" cy="5143499"/>
          </a:xfrm>
          <a:prstGeom prst="rect">
            <a:avLst/>
          </a:prstGeom>
          <a:noFill/>
        </p:spPr>
      </p:pic>
      <p:sp>
        <p:nvSpPr>
          <p:cNvPr id="2049" name="Rectangle 1"/>
          <p:cNvSpPr>
            <a:spLocks noChangeArrowheads="1"/>
          </p:cNvSpPr>
          <p:nvPr/>
        </p:nvSpPr>
        <p:spPr bwMode="auto">
          <a:xfrm>
            <a:off x="1758461" y="405376"/>
            <a:ext cx="5739619"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Полученные в детском саду навыки по составлению связных текстов необходимо закреплять в семье:</a:t>
            </a:r>
            <a:endParaRPr kumimoji="0" lang="ru-RU" sz="1600" b="0" i="0" u="none" strike="noStrike" cap="none" normalizeH="0" baseline="0" dirty="0" smtClean="0">
              <a:ln>
                <a:noFill/>
              </a:ln>
              <a:solidFill>
                <a:srgbClr val="001C5C"/>
              </a:solidFill>
              <a:effectLst/>
              <a:latin typeface="Times New Roman" pitchFamily="18" charset="0"/>
              <a:cs typeface="Times New Roman" pitchFamily="18" charset="0"/>
            </a:endParaRPr>
          </a:p>
          <a:p>
            <a:pPr marR="0" lvl="0" indent="179388" algn="just"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составление рассказов по семейным фотографиям (рост малыша, летний отдых и т.п.);  </a:t>
            </a:r>
            <a:endParaRPr kumimoji="0" lang="ru-RU" sz="1600" b="0" i="0" u="none" strike="noStrike" cap="none" normalizeH="0" baseline="0" dirty="0" smtClean="0">
              <a:ln>
                <a:noFill/>
              </a:ln>
              <a:solidFill>
                <a:srgbClr val="001C5C"/>
              </a:solidFill>
              <a:effectLst/>
              <a:latin typeface="Times New Roman" pitchFamily="18" charset="0"/>
              <a:cs typeface="Times New Roman" pitchFamily="18" charset="0"/>
            </a:endParaRPr>
          </a:p>
          <a:p>
            <a:pPr marR="0" lvl="0" indent="179388" algn="just"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рассказы по сериям картинок (от 3-х и более);</a:t>
            </a:r>
            <a:endParaRPr kumimoji="0" lang="ru-RU" sz="1600" b="0" i="0" u="none" strike="noStrike" cap="none" normalizeH="0" baseline="0" dirty="0" smtClean="0">
              <a:ln>
                <a:noFill/>
              </a:ln>
              <a:solidFill>
                <a:srgbClr val="001C5C"/>
              </a:solidFill>
              <a:effectLst/>
              <a:latin typeface="Times New Roman" pitchFamily="18" charset="0"/>
              <a:cs typeface="Times New Roman" pitchFamily="18" charset="0"/>
            </a:endParaRPr>
          </a:p>
          <a:p>
            <a:pPr marR="0" lvl="0" indent="179388" algn="just" defTabSz="914400" rtl="0" eaLnBrk="0" fontAlgn="base" latinLnBrk="0" hangingPunct="0">
              <a:lnSpc>
                <a:spcPct val="100000"/>
              </a:lnSpc>
              <a:spcBef>
                <a:spcPct val="0"/>
              </a:spcBef>
              <a:spcAft>
                <a:spcPct val="0"/>
              </a:spcAft>
              <a:buClrTx/>
              <a:buSzTx/>
              <a:buFontTx/>
              <a:buChar char="•"/>
              <a:tabLst/>
            </a:pPr>
            <a:r>
              <a:rPr kumimoji="0" lang="ru-RU" sz="16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работа с книгой (перед прочтением новой книги вначале, рассмотрите ее вместе с ребенком затем, спросите, о чем эта книга, кто главные герои и уже после прочтения обсудите рассказ с ребенком). </a:t>
            </a:r>
            <a:endParaRPr kumimoji="0" lang="ru-RU" sz="1600" b="0" i="0" u="none" strike="noStrike" cap="none" normalizeH="0" baseline="0" dirty="0" smtClean="0">
              <a:ln>
                <a:noFill/>
              </a:ln>
              <a:solidFill>
                <a:srgbClr val="001C5C"/>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42" name="Picture 2" descr="https://catherineasquithgallery.com/uploads/posts/2021-02/1613501414_78-p-prezentatsiya-foni-dlya-slaidov-detskii-80.png"/>
          <p:cNvPicPr>
            <a:picLocks noChangeAspect="1" noChangeArrowheads="1"/>
          </p:cNvPicPr>
          <p:nvPr/>
        </p:nvPicPr>
        <p:blipFill>
          <a:blip r:embed="rId3"/>
          <a:srcRect/>
          <a:stretch>
            <a:fillRect/>
          </a:stretch>
        </p:blipFill>
        <p:spPr bwMode="auto">
          <a:xfrm>
            <a:off x="0" y="0"/>
            <a:ext cx="9143999" cy="5143500"/>
          </a:xfrm>
          <a:prstGeom prst="rect">
            <a:avLst/>
          </a:prstGeom>
          <a:noFill/>
        </p:spPr>
      </p:pic>
      <p:sp>
        <p:nvSpPr>
          <p:cNvPr id="3" name="Прямоугольник 2"/>
          <p:cNvSpPr/>
          <p:nvPr/>
        </p:nvSpPr>
        <p:spPr>
          <a:xfrm>
            <a:off x="2546252" y="1477107"/>
            <a:ext cx="4979964" cy="1077218"/>
          </a:xfrm>
          <a:prstGeom prst="rect">
            <a:avLst/>
          </a:prstGeom>
        </p:spPr>
        <p:txBody>
          <a:bodyPr wrap="square">
            <a:spAutoFit/>
          </a:bodyPr>
          <a:lstStyle/>
          <a:p>
            <a:pPr algn="ctr"/>
            <a:r>
              <a:rPr lang="ru-RU" sz="1600" dirty="0" smtClean="0">
                <a:solidFill>
                  <a:srgbClr val="001C5C"/>
                </a:solidFill>
                <a:latin typeface="Times New Roman" pitchFamily="18" charset="0"/>
                <a:cs typeface="Times New Roman" pitchFamily="18" charset="0"/>
              </a:rPr>
              <a:t>Не нужно думать, что «в школе научат». Позаботьтесь, чтобы ваш ребенок пришел в школу с уже хорошо развитой речью – это намного облегчит ему вступление в школьную жизнь. </a:t>
            </a:r>
            <a:endParaRPr lang="ru-RU" sz="1600" dirty="0">
              <a:solidFill>
                <a:srgbClr val="001C5C"/>
              </a:solidFill>
              <a:latin typeface="Times New Roman" pitchFamily="18" charset="0"/>
              <a:cs typeface="Times New Roman" pitchFamily="18" charset="0"/>
            </a:endParaRPr>
          </a:p>
        </p:txBody>
      </p:sp>
      <p:sp>
        <p:nvSpPr>
          <p:cNvPr id="4" name="Прямоугольник 3"/>
          <p:cNvSpPr/>
          <p:nvPr/>
        </p:nvSpPr>
        <p:spPr>
          <a:xfrm>
            <a:off x="3256709" y="972499"/>
            <a:ext cx="3350149" cy="461665"/>
          </a:xfrm>
          <a:prstGeom prst="rect">
            <a:avLst/>
          </a:prstGeom>
        </p:spPr>
        <p:txBody>
          <a:bodyPr wrap="none">
            <a:spAutoFit/>
          </a:bodyPr>
          <a:lstStyle/>
          <a:p>
            <a:pPr algn="ctr"/>
            <a:r>
              <a:rPr lang="ru-RU" sz="2400" b="1" dirty="0" smtClean="0">
                <a:solidFill>
                  <a:srgbClr val="C00000"/>
                </a:solidFill>
                <a:latin typeface="Times New Roman" pitchFamily="18" charset="0"/>
                <a:cs typeface="Times New Roman" pitchFamily="18" charset="0"/>
              </a:rPr>
              <a:t>Уважаемые родители! </a:t>
            </a:r>
            <a:endParaRPr lang="ru-RU" sz="2400" b="1" dirty="0">
              <a:solidFill>
                <a:srgbClr val="C00000"/>
              </a:solidFill>
              <a:latin typeface="Times New Roman" pitchFamily="18" charset="0"/>
              <a:cs typeface="Times New Roman" pitchFamily="18" charset="0"/>
            </a:endParaRPr>
          </a:p>
        </p:txBody>
      </p:sp>
      <p:sp>
        <p:nvSpPr>
          <p:cNvPr id="5" name="Прямоугольник 4"/>
          <p:cNvSpPr/>
          <p:nvPr/>
        </p:nvSpPr>
        <p:spPr>
          <a:xfrm>
            <a:off x="1180904" y="2693673"/>
            <a:ext cx="5571588" cy="1384995"/>
          </a:xfrm>
          <a:prstGeom prst="rect">
            <a:avLst/>
          </a:prstGeom>
          <a:ln w="12700">
            <a:solidFill>
              <a:srgbClr val="001C5C"/>
            </a:solidFill>
          </a:ln>
        </p:spPr>
        <p:txBody>
          <a:bodyPr wrap="square">
            <a:spAutoFit/>
          </a:bodyPr>
          <a:lstStyle/>
          <a:p>
            <a:pPr indent="263525" algn="just">
              <a:buFont typeface="Wingdings" pitchFamily="2" charset="2"/>
              <a:buChar char="ü"/>
            </a:pPr>
            <a:r>
              <a:rPr lang="ru-RU" sz="1400" dirty="0" smtClean="0">
                <a:solidFill>
                  <a:srgbClr val="001C5C"/>
                </a:solidFill>
                <a:latin typeface="Times New Roman" pitchFamily="18" charset="0"/>
                <a:cs typeface="Times New Roman" pitchFamily="18" charset="0"/>
              </a:rPr>
              <a:t>Чаще играйте с ребенком в развивающие речь, мышление, фантазию игры. Ведь игра – основной вид деятельности детей. </a:t>
            </a:r>
          </a:p>
          <a:p>
            <a:pPr indent="263525" algn="just">
              <a:buFont typeface="Wingdings" pitchFamily="2" charset="2"/>
              <a:buChar char="ü"/>
            </a:pPr>
            <a:r>
              <a:rPr lang="ru-RU" sz="1400" dirty="0" smtClean="0">
                <a:solidFill>
                  <a:srgbClr val="001C5C"/>
                </a:solidFill>
                <a:latin typeface="Times New Roman" pitchFamily="18" charset="0"/>
                <a:cs typeface="Times New Roman" pitchFamily="18" charset="0"/>
              </a:rPr>
              <a:t>Не отвечайте отказом на просьбу детей поиграть, предложите игру сами. </a:t>
            </a:r>
          </a:p>
          <a:p>
            <a:pPr indent="263525" algn="just">
              <a:buFont typeface="Wingdings" pitchFamily="2" charset="2"/>
              <a:buChar char="ü"/>
            </a:pPr>
            <a:r>
              <a:rPr lang="ru-RU" sz="1400" dirty="0" smtClean="0">
                <a:solidFill>
                  <a:srgbClr val="001C5C"/>
                </a:solidFill>
                <a:latin typeface="Times New Roman" pitchFamily="18" charset="0"/>
                <a:cs typeface="Times New Roman" pitchFamily="18" charset="0"/>
              </a:rPr>
              <a:t>Игра с ребенком, несомненно, доставит радость и удовольствие и вам, оживит вам интерес к владению бесценным даром слова.</a:t>
            </a:r>
            <a:endParaRPr lang="ru-RU" sz="1400" dirty="0">
              <a:solidFill>
                <a:srgbClr val="001C5C"/>
              </a:solidFill>
              <a:latin typeface="Times New Roman" pitchFamily="18" charset="0"/>
              <a:cs typeface="Times New Roman" pitchFamily="18" charset="0"/>
            </a:endParaRP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220" name="Picture 4" descr="https://catherineasquithgallery.com/uploads/posts/2021-03/1614804920_5-p-fon-dlya-prezentatsii-detskii-sad-5.jpg"/>
          <p:cNvPicPr>
            <a:picLocks noChangeAspect="1" noChangeArrowheads="1"/>
          </p:cNvPicPr>
          <p:nvPr/>
        </p:nvPicPr>
        <p:blipFill>
          <a:blip r:embed="rId3"/>
          <a:srcRect/>
          <a:stretch>
            <a:fillRect/>
          </a:stretch>
        </p:blipFill>
        <p:spPr bwMode="auto">
          <a:xfrm>
            <a:off x="0" y="0"/>
            <a:ext cx="9144000" cy="5143499"/>
          </a:xfrm>
          <a:prstGeom prst="rect">
            <a:avLst/>
          </a:prstGeom>
          <a:noFill/>
        </p:spPr>
      </p:pic>
      <p:sp>
        <p:nvSpPr>
          <p:cNvPr id="3" name="Прямоугольник 2"/>
          <p:cNvSpPr/>
          <p:nvPr/>
        </p:nvSpPr>
        <p:spPr>
          <a:xfrm>
            <a:off x="1181481" y="199316"/>
            <a:ext cx="7103098" cy="369332"/>
          </a:xfrm>
          <a:prstGeom prst="rect">
            <a:avLst/>
          </a:prstGeom>
        </p:spPr>
        <p:txBody>
          <a:bodyPr wrap="none">
            <a:spAutoFit/>
          </a:bodyPr>
          <a:lstStyle/>
          <a:p>
            <a:pPr algn="ctr"/>
            <a:r>
              <a:rPr lang="ru-RU" dirty="0" smtClean="0">
                <a:solidFill>
                  <a:srgbClr val="001C5C"/>
                </a:solidFill>
                <a:latin typeface="Times New Roman" pitchFamily="18" charset="0"/>
                <a:cs typeface="Times New Roman" pitchFamily="18" charset="0"/>
              </a:rPr>
              <a:t>Рекомендованные игры и упражнения для работы над связной речью</a:t>
            </a:r>
            <a:endParaRPr lang="ru-RU" dirty="0">
              <a:solidFill>
                <a:srgbClr val="001C5C"/>
              </a:solidFill>
              <a:latin typeface="Times New Roman" pitchFamily="18" charset="0"/>
              <a:cs typeface="Times New Roman" pitchFamily="18" charset="0"/>
            </a:endParaRPr>
          </a:p>
        </p:txBody>
      </p:sp>
      <p:sp>
        <p:nvSpPr>
          <p:cNvPr id="4" name="Прямоугольник 3"/>
          <p:cNvSpPr/>
          <p:nvPr/>
        </p:nvSpPr>
        <p:spPr>
          <a:xfrm>
            <a:off x="172449" y="721264"/>
            <a:ext cx="6900042" cy="1323439"/>
          </a:xfrm>
          <a:prstGeom prst="rect">
            <a:avLst/>
          </a:prstGeom>
        </p:spPr>
        <p:txBody>
          <a:bodyPr wrap="square">
            <a:spAutoFit/>
          </a:bodyPr>
          <a:lstStyle/>
          <a:p>
            <a:pPr algn="just"/>
            <a:r>
              <a:rPr lang="ru-RU" sz="1600" b="1" dirty="0" smtClean="0">
                <a:solidFill>
                  <a:srgbClr val="001C5C"/>
                </a:solidFill>
                <a:latin typeface="Times New Roman" pitchFamily="18" charset="0"/>
                <a:cs typeface="Times New Roman" pitchFamily="18" charset="0"/>
              </a:rPr>
              <a:t>Игра «Угадай, что у меня в сумке». </a:t>
            </a:r>
          </a:p>
          <a:p>
            <a:pPr algn="just"/>
            <a:r>
              <a:rPr lang="ru-RU" sz="1600" dirty="0" smtClean="0">
                <a:solidFill>
                  <a:srgbClr val="001C5C"/>
                </a:solidFill>
                <a:latin typeface="Times New Roman" pitchFamily="18" charset="0"/>
                <a:cs typeface="Times New Roman" pitchFamily="18" charset="0"/>
              </a:rPr>
              <a:t>Ребенок должен задавать вопросы, чтобы угадать, что у вас в сумке. Вопросы задаются по величине, по форме, по вкусу, по цвету предмета </a:t>
            </a:r>
          </a:p>
          <a:p>
            <a:pPr algn="just"/>
            <a:r>
              <a:rPr lang="ru-RU" sz="1600" dirty="0" smtClean="0">
                <a:solidFill>
                  <a:srgbClr val="001C5C"/>
                </a:solidFill>
                <a:latin typeface="Times New Roman" pitchFamily="18" charset="0"/>
                <a:cs typeface="Times New Roman" pitchFamily="18" charset="0"/>
              </a:rPr>
              <a:t>Данную игру можно проводить в любом месте (Например, дома, во время прогулки, по дороге домой и </a:t>
            </a:r>
            <a:r>
              <a:rPr lang="ru-RU" sz="1600" dirty="0" err="1" smtClean="0">
                <a:solidFill>
                  <a:srgbClr val="001C5C"/>
                </a:solidFill>
                <a:latin typeface="Times New Roman" pitchFamily="18" charset="0"/>
                <a:cs typeface="Times New Roman" pitchFamily="18" charset="0"/>
              </a:rPr>
              <a:t>тд</a:t>
            </a:r>
            <a:r>
              <a:rPr lang="ru-RU" sz="1600" dirty="0" smtClean="0">
                <a:solidFill>
                  <a:srgbClr val="001C5C"/>
                </a:solidFill>
                <a:latin typeface="Times New Roman" pitchFamily="18" charset="0"/>
                <a:cs typeface="Times New Roman" pitchFamily="18" charset="0"/>
              </a:rPr>
              <a:t>). </a:t>
            </a:r>
            <a:endParaRPr lang="ru-RU" sz="1600" dirty="0">
              <a:solidFill>
                <a:srgbClr val="001C5C"/>
              </a:solidFill>
              <a:latin typeface="Times New Roman" pitchFamily="18" charset="0"/>
              <a:cs typeface="Times New Roman" pitchFamily="18" charset="0"/>
            </a:endParaRPr>
          </a:p>
        </p:txBody>
      </p:sp>
      <p:sp>
        <p:nvSpPr>
          <p:cNvPr id="5" name="Прямоугольник 4"/>
          <p:cNvSpPr/>
          <p:nvPr/>
        </p:nvSpPr>
        <p:spPr>
          <a:xfrm>
            <a:off x="1145088" y="2039898"/>
            <a:ext cx="5663675" cy="2031325"/>
          </a:xfrm>
          <a:prstGeom prst="rect">
            <a:avLst/>
          </a:prstGeom>
        </p:spPr>
        <p:txBody>
          <a:bodyPr wrap="square">
            <a:spAutoFit/>
          </a:bodyPr>
          <a:lstStyle/>
          <a:p>
            <a:pPr algn="just"/>
            <a:r>
              <a:rPr lang="ru-RU" sz="1400" b="1" dirty="0" smtClean="0">
                <a:solidFill>
                  <a:srgbClr val="001C5C"/>
                </a:solidFill>
                <a:latin typeface="Times New Roman" pitchFamily="18" charset="0"/>
                <a:cs typeface="Times New Roman" pitchFamily="18" charset="0"/>
              </a:rPr>
              <a:t>Упражнение «Давай поговорим»</a:t>
            </a:r>
            <a:r>
              <a:rPr lang="ru-RU" sz="1400" dirty="0" smtClean="0">
                <a:solidFill>
                  <a:srgbClr val="001C5C"/>
                </a:solidFill>
                <a:latin typeface="Times New Roman" pitchFamily="18" charset="0"/>
                <a:cs typeface="Times New Roman" pitchFamily="18" charset="0"/>
              </a:rPr>
              <a:t> </a:t>
            </a:r>
          </a:p>
          <a:p>
            <a:pPr algn="just"/>
            <a:r>
              <a:rPr lang="ru-RU" sz="1400" dirty="0" smtClean="0">
                <a:solidFill>
                  <a:srgbClr val="001C5C"/>
                </a:solidFill>
                <a:latin typeface="Times New Roman" pitchFamily="18" charset="0"/>
                <a:cs typeface="Times New Roman" pitchFamily="18" charset="0"/>
              </a:rPr>
              <a:t>Данное упражнение является обычной беседой на бытовые темы. Взрослый задает вопросы, а ребенок отвечает, можно и наоборот. Вопросы можно задавать на любую тему. Использовать можно всё, что ребёнок видит вокруг — дома, на улице, в детском саду. Очень важно направлять внимание ребёнка не только на предметы, но и на их детали. </a:t>
            </a:r>
          </a:p>
          <a:p>
            <a:pPr algn="just"/>
            <a:r>
              <a:rPr lang="ru-RU" sz="1400" dirty="0" smtClean="0">
                <a:solidFill>
                  <a:srgbClr val="001C5C"/>
                </a:solidFill>
                <a:latin typeface="Times New Roman" pitchFamily="18" charset="0"/>
                <a:cs typeface="Times New Roman" pitchFamily="18" charset="0"/>
              </a:rPr>
              <a:t>Упражнение можно проводить в любом месте (Например, дома, во время прогулки, по дороге домой и </a:t>
            </a:r>
            <a:r>
              <a:rPr lang="ru-RU" sz="1400" dirty="0" err="1" smtClean="0">
                <a:solidFill>
                  <a:srgbClr val="001C5C"/>
                </a:solidFill>
                <a:latin typeface="Times New Roman" pitchFamily="18" charset="0"/>
                <a:cs typeface="Times New Roman" pitchFamily="18" charset="0"/>
              </a:rPr>
              <a:t>тд</a:t>
            </a:r>
            <a:r>
              <a:rPr lang="ru-RU" sz="1400" dirty="0" smtClean="0">
                <a:solidFill>
                  <a:srgbClr val="001C5C"/>
                </a:solidFill>
                <a:latin typeface="Times New Roman" pitchFamily="18" charset="0"/>
                <a:cs typeface="Times New Roman" pitchFamily="18" charset="0"/>
              </a:rPr>
              <a:t>). </a:t>
            </a:r>
            <a:endParaRPr lang="ru-RU" sz="1400" dirty="0">
              <a:solidFill>
                <a:srgbClr val="001C5C"/>
              </a:solidFill>
              <a:latin typeface="Times New Roman" pitchFamily="18" charset="0"/>
              <a:cs typeface="Times New Roman" pitchFamily="18" charset="0"/>
            </a:endParaRPr>
          </a:p>
        </p:txBody>
      </p:sp>
      <p:pic>
        <p:nvPicPr>
          <p:cNvPr id="9" name="Рисунок 8" descr="Рисунок1-zIx8OHbxv-transformed.png"/>
          <p:cNvPicPr>
            <a:picLocks noChangeAspect="1"/>
          </p:cNvPicPr>
          <p:nvPr/>
        </p:nvPicPr>
        <p:blipFill>
          <a:blip r:embed="rId4"/>
          <a:stretch>
            <a:fillRect/>
          </a:stretch>
        </p:blipFill>
        <p:spPr>
          <a:xfrm>
            <a:off x="6907236" y="1744394"/>
            <a:ext cx="2236763" cy="2358095"/>
          </a:xfrm>
          <a:prstGeom prst="rect">
            <a:avLst/>
          </a:prstGeom>
        </p:spPr>
      </p:pic>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4" descr="https://catherineasquithgallery.com/uploads/posts/2021-03/1614804920_5-p-fon-dlya-prezentatsii-detskii-sad-5.jpg"/>
          <p:cNvPicPr>
            <a:picLocks noChangeAspect="1" noChangeArrowheads="1"/>
          </p:cNvPicPr>
          <p:nvPr/>
        </p:nvPicPr>
        <p:blipFill>
          <a:blip r:embed="rId3"/>
          <a:srcRect/>
          <a:stretch>
            <a:fillRect/>
          </a:stretch>
        </p:blipFill>
        <p:spPr bwMode="auto">
          <a:xfrm>
            <a:off x="0" y="0"/>
            <a:ext cx="9144000" cy="5143499"/>
          </a:xfrm>
          <a:prstGeom prst="rect">
            <a:avLst/>
          </a:prstGeom>
          <a:noFill/>
        </p:spPr>
      </p:pic>
      <p:sp>
        <p:nvSpPr>
          <p:cNvPr id="4097" name="Rectangle 1"/>
          <p:cNvSpPr>
            <a:spLocks noChangeArrowheads="1"/>
          </p:cNvSpPr>
          <p:nvPr/>
        </p:nvSpPr>
        <p:spPr bwMode="auto">
          <a:xfrm>
            <a:off x="198834" y="189132"/>
            <a:ext cx="8565338"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Игра «Что мы видим во дворе?»</a:t>
            </a:r>
            <a:endParaRPr kumimoji="0" lang="ru-RU" sz="14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Вместе с ребёнком посмотрите в окно. По очереди перечисляйте то, что видно из вашего окна. Описывайте всё увиденное в деталях. </a:t>
            </a:r>
          </a:p>
          <a:p>
            <a:pPr algn="just" eaLnBrk="0" fontAlgn="base" hangingPunct="0">
              <a:spcBef>
                <a:spcPct val="0"/>
              </a:spcBef>
              <a:spcAft>
                <a:spcPct val="0"/>
              </a:spcAft>
            </a:pPr>
            <a:r>
              <a:rPr lang="ru-RU" sz="1400" dirty="0" smtClean="0">
                <a:solidFill>
                  <a:srgbClr val="001C5C"/>
                </a:solidFill>
                <a:latin typeface="Times New Roman" pitchFamily="18" charset="0"/>
                <a:cs typeface="Times New Roman" pitchFamily="18" charset="0"/>
              </a:rPr>
              <a:t>Данную игру можно проводить в любом месте (Например, дома, во время прогулки, по дороге домой и </a:t>
            </a:r>
            <a:r>
              <a:rPr lang="ru-RU" sz="1400" dirty="0" err="1" smtClean="0">
                <a:solidFill>
                  <a:srgbClr val="001C5C"/>
                </a:solidFill>
                <a:latin typeface="Times New Roman" pitchFamily="18" charset="0"/>
                <a:cs typeface="Times New Roman" pitchFamily="18" charset="0"/>
              </a:rPr>
              <a:t>тд</a:t>
            </a:r>
            <a:r>
              <a:rPr lang="ru-RU" sz="1400" dirty="0" smtClean="0">
                <a:solidFill>
                  <a:srgbClr val="001C5C"/>
                </a:solidFill>
                <a:latin typeface="Times New Roman" pitchFamily="18" charset="0"/>
                <a:cs typeface="Times New Roman" pitchFamily="18" charset="0"/>
              </a:rPr>
              <a:t>), также можно использовать картинный материал.</a:t>
            </a:r>
          </a:p>
        </p:txBody>
      </p:sp>
      <p:pic>
        <p:nvPicPr>
          <p:cNvPr id="4098" name="Picture 2"/>
          <p:cNvPicPr>
            <a:picLocks noChangeAspect="1" noChangeArrowheads="1"/>
          </p:cNvPicPr>
          <p:nvPr/>
        </p:nvPicPr>
        <p:blipFill>
          <a:blip r:embed="rId4"/>
          <a:srcRect/>
          <a:stretch>
            <a:fillRect/>
          </a:stretch>
        </p:blipFill>
        <p:spPr bwMode="auto">
          <a:xfrm>
            <a:off x="4206241" y="1237956"/>
            <a:ext cx="3259797" cy="2926081"/>
          </a:xfrm>
          <a:prstGeom prst="rect">
            <a:avLst/>
          </a:prstGeom>
          <a:noFill/>
          <a:ln w="9525">
            <a:noFill/>
            <a:miter lim="800000"/>
            <a:headEnd/>
            <a:tailEnd/>
          </a:ln>
          <a:effectLst>
            <a:softEdge rad="63500"/>
          </a:effectLst>
        </p:spPr>
      </p:pic>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Picture 4" descr="https://catherineasquithgallery.com/uploads/posts/2021-03/1614804920_5-p-fon-dlya-prezentatsii-detskii-sad-5.jpg"/>
          <p:cNvPicPr>
            <a:picLocks noChangeAspect="1" noChangeArrowheads="1"/>
          </p:cNvPicPr>
          <p:nvPr/>
        </p:nvPicPr>
        <p:blipFill>
          <a:blip r:embed="rId3"/>
          <a:srcRect/>
          <a:stretch>
            <a:fillRect/>
          </a:stretch>
        </p:blipFill>
        <p:spPr bwMode="auto">
          <a:xfrm>
            <a:off x="0" y="0"/>
            <a:ext cx="9144000" cy="5143499"/>
          </a:xfrm>
          <a:prstGeom prst="rect">
            <a:avLst/>
          </a:prstGeom>
          <a:noFill/>
        </p:spPr>
      </p:pic>
      <p:sp>
        <p:nvSpPr>
          <p:cNvPr id="4099" name="Rectangle 3"/>
          <p:cNvSpPr>
            <a:spLocks noChangeArrowheads="1"/>
          </p:cNvSpPr>
          <p:nvPr/>
        </p:nvSpPr>
        <p:spPr bwMode="auto">
          <a:xfrm>
            <a:off x="225082" y="206326"/>
            <a:ext cx="8623495" cy="16927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300" b="1"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Упражнение «Рисуем словами».</a:t>
            </a:r>
            <a:endParaRPr kumimoji="0" lang="ru-RU" sz="13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endParaRPr>
          </a:p>
          <a:p>
            <a:pPr lvl="0" algn="just" eaLnBrk="0" fontAlgn="base" hangingPunct="0">
              <a:spcBef>
                <a:spcPct val="0"/>
              </a:spcBef>
              <a:spcAft>
                <a:spcPct val="0"/>
              </a:spcAft>
            </a:pPr>
            <a:r>
              <a:rPr lang="ru-RU" sz="1300" dirty="0" smtClean="0">
                <a:solidFill>
                  <a:srgbClr val="001C5C"/>
                </a:solidFill>
                <a:latin typeface="Times New Roman" pitchFamily="18" charset="0"/>
                <a:ea typeface="Times New Roman" pitchFamily="18" charset="0"/>
                <a:cs typeface="Times New Roman" pitchFamily="18" charset="0"/>
              </a:rPr>
              <a:t>Мы должны рассказать ребёнку, что любое описание строится по определенному плану: сначала нужно назвать предмет, затем следует описать его самые главные, наиболее очевидные, признаки (вид, материал, форму, цвет, предназначение), затем можно описать признаки второстепенные, не очень важные; и наконец, дать оценку описываемого предмета. Объясните ребёнку, что таким образом, с помощью слов, мы словно «рисуем» этот предмет. И предложите «нарисовать» словесный портрет какого-нибудь предмета. Например, игрушка-кошка</a:t>
            </a:r>
          </a:p>
          <a:p>
            <a:pPr algn="just" eaLnBrk="0" fontAlgn="base" hangingPunct="0">
              <a:spcBef>
                <a:spcPct val="0"/>
              </a:spcBef>
              <a:spcAft>
                <a:spcPct val="0"/>
              </a:spcAft>
            </a:pPr>
            <a:r>
              <a:rPr lang="ru-RU" sz="1300" dirty="0" smtClean="0">
                <a:solidFill>
                  <a:srgbClr val="001C5C"/>
                </a:solidFill>
                <a:latin typeface="Times New Roman" pitchFamily="18" charset="0"/>
                <a:cs typeface="Times New Roman" pitchFamily="18" charset="0"/>
              </a:rPr>
              <a:t>Упражнение можно проводить в любом месте (Например, дома, во время прогулки, по дороге домой и </a:t>
            </a:r>
            <a:r>
              <a:rPr lang="ru-RU" sz="1300" dirty="0" err="1" smtClean="0">
                <a:solidFill>
                  <a:srgbClr val="001C5C"/>
                </a:solidFill>
                <a:latin typeface="Times New Roman" pitchFamily="18" charset="0"/>
                <a:cs typeface="Times New Roman" pitchFamily="18" charset="0"/>
              </a:rPr>
              <a:t>тд</a:t>
            </a:r>
            <a:r>
              <a:rPr lang="ru-RU" sz="1300" dirty="0" smtClean="0">
                <a:solidFill>
                  <a:srgbClr val="001C5C"/>
                </a:solidFill>
                <a:latin typeface="Times New Roman" pitchFamily="18" charset="0"/>
                <a:cs typeface="Times New Roman" pitchFamily="18" charset="0"/>
              </a:rPr>
              <a:t>), также можно опираться на картинный материал.</a:t>
            </a:r>
          </a:p>
        </p:txBody>
      </p:sp>
      <p:pic>
        <p:nvPicPr>
          <p:cNvPr id="8" name="Рисунок 7" descr="Рисунок2-pyWCMtxNW-transformed.png"/>
          <p:cNvPicPr>
            <a:picLocks noChangeAspect="1"/>
          </p:cNvPicPr>
          <p:nvPr/>
        </p:nvPicPr>
        <p:blipFill>
          <a:blip r:embed="rId4"/>
          <a:stretch>
            <a:fillRect/>
          </a:stretch>
        </p:blipFill>
        <p:spPr>
          <a:xfrm>
            <a:off x="3225873" y="1561513"/>
            <a:ext cx="3270119" cy="2836398"/>
          </a:xfrm>
          <a:prstGeom prst="rect">
            <a:avLst/>
          </a:prstGeom>
        </p:spPr>
      </p:pic>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4" descr="https://catherineasquithgallery.com/uploads/posts/2021-03/1614804920_5-p-fon-dlya-prezentatsii-detskii-sad-5.jpg"/>
          <p:cNvPicPr>
            <a:picLocks noChangeAspect="1" noChangeArrowheads="1"/>
          </p:cNvPicPr>
          <p:nvPr/>
        </p:nvPicPr>
        <p:blipFill>
          <a:blip r:embed="rId3"/>
          <a:srcRect/>
          <a:stretch>
            <a:fillRect/>
          </a:stretch>
        </p:blipFill>
        <p:spPr bwMode="auto">
          <a:xfrm>
            <a:off x="0" y="0"/>
            <a:ext cx="9144000" cy="5143499"/>
          </a:xfrm>
          <a:prstGeom prst="rect">
            <a:avLst/>
          </a:prstGeom>
          <a:noFill/>
        </p:spPr>
      </p:pic>
      <p:pic>
        <p:nvPicPr>
          <p:cNvPr id="22530" name="Picture 2"/>
          <p:cNvPicPr>
            <a:picLocks noChangeAspect="1" noChangeArrowheads="1"/>
          </p:cNvPicPr>
          <p:nvPr/>
        </p:nvPicPr>
        <p:blipFill>
          <a:blip r:embed="rId4"/>
          <a:srcRect/>
          <a:stretch>
            <a:fillRect/>
          </a:stretch>
        </p:blipFill>
        <p:spPr bwMode="auto">
          <a:xfrm>
            <a:off x="2569715" y="1575582"/>
            <a:ext cx="3730022" cy="2795664"/>
          </a:xfrm>
          <a:prstGeom prst="rect">
            <a:avLst/>
          </a:prstGeom>
          <a:noFill/>
          <a:ln w="9525">
            <a:noFill/>
            <a:miter lim="800000"/>
            <a:headEnd/>
            <a:tailEnd/>
          </a:ln>
          <a:effectLst/>
        </p:spPr>
      </p:pic>
      <p:sp>
        <p:nvSpPr>
          <p:cNvPr id="22529" name="Rectangle 1"/>
          <p:cNvSpPr>
            <a:spLocks noChangeArrowheads="1"/>
          </p:cNvSpPr>
          <p:nvPr/>
        </p:nvSpPr>
        <p:spPr bwMode="auto">
          <a:xfrm>
            <a:off x="239150" y="0"/>
            <a:ext cx="8651631"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400" b="1"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Игра «Угадай по описанию».</a:t>
            </a:r>
          </a:p>
          <a:p>
            <a:pPr algn="just" eaLnBrk="0" fontAlgn="base" hangingPunct="0">
              <a:spcBef>
                <a:spcPct val="0"/>
              </a:spcBef>
              <a:spcAft>
                <a:spcPct val="0"/>
              </a:spcAft>
            </a:pPr>
            <a:r>
              <a:rPr kumimoji="0" lang="ru-RU" sz="1400" b="0" i="0" u="none" strike="noStrike" cap="none" normalizeH="0" baseline="0" dirty="0" smtClean="0">
                <a:ln>
                  <a:noFill/>
                </a:ln>
                <a:solidFill>
                  <a:srgbClr val="001C5C"/>
                </a:solidFill>
                <a:effectLst/>
                <a:latin typeface="Times New Roman" pitchFamily="18" charset="0"/>
                <a:ea typeface="Times New Roman" pitchFamily="18" charset="0"/>
                <a:cs typeface="Times New Roman" pitchFamily="18" charset="0"/>
              </a:rPr>
              <a:t>Для начала следует предложить ребёнку послушать описание. Ребёнок должен догадаться, о каком предмете вы говорите. Например, лимон: "Этот фрукт желтого цвета. По форме он слегка продолговатый или овальный, на ощупь — шершавый. На вкус он кислый. От него чай становится вкуснее и полезнее". Выбираете любой предмет (можно в квартире или на улице) и начинаете описывать этот предмет.</a:t>
            </a:r>
            <a:r>
              <a:rPr kumimoji="0" lang="ru-RU" sz="1400" b="0" i="0" u="none" strike="noStrike" cap="none" normalizeH="0" baseline="0" dirty="0" smtClean="0">
                <a:ln>
                  <a:noFill/>
                </a:ln>
                <a:solidFill>
                  <a:srgbClr val="001C5C"/>
                </a:solidFill>
                <a:effectLst/>
                <a:latin typeface="Times New Roman" pitchFamily="18" charset="0"/>
                <a:cs typeface="Times New Roman" pitchFamily="18" charset="0"/>
              </a:rPr>
              <a:t> </a:t>
            </a:r>
            <a:r>
              <a:rPr lang="ru-RU" sz="1400" dirty="0" smtClean="0">
                <a:solidFill>
                  <a:srgbClr val="001C5C"/>
                </a:solidFill>
                <a:latin typeface="Times New Roman" pitchFamily="18" charset="0"/>
                <a:cs typeface="Times New Roman" pitchFamily="18" charset="0"/>
              </a:rPr>
              <a:t>Затем можно предложить ребёнку описать его любимую игрушку, животное в зоопарке, рыбку в аквариуме. И уже наступит ваша очередь угадывать, что или кого именно описывает ребёнок.</a:t>
            </a:r>
          </a:p>
        </p:txBody>
      </p:sp>
    </p:spTree>
    <p:extLst>
      <p:ext uri="{BB962C8B-B14F-4D97-AF65-F5344CB8AC3E}">
        <p14:creationId xmlns:p14="http://schemas.microsoft.com/office/powerpoint/2010/main" val="2935403402"/>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Документ" ma:contentTypeID="0x010100C1225CE82794FC49B4EFCC0A55C954F6" ma:contentTypeVersion="3" ma:contentTypeDescription="Создание документа." ma:contentTypeScope="" ma:versionID="67978ae8ba8c258f46b88f70158d7c4c">
  <xsd:schema xmlns:xsd="http://www.w3.org/2001/XMLSchema" xmlns:xs="http://www.w3.org/2001/XMLSchema" xmlns:p="http://schemas.microsoft.com/office/2006/metadata/properties" xmlns:ns2="0be8aa42-11e4-41d1-88eb-f370b569bbd0" targetNamespace="http://schemas.microsoft.com/office/2006/metadata/properties" ma:root="true" ma:fieldsID="0bf808611e53e704eaeb59b548eddd4a" ns2:_="">
    <xsd:import namespace="0be8aa42-11e4-41d1-88eb-f370b569bbd0"/>
    <xsd:element name="properties">
      <xsd:complexType>
        <xsd:sequence>
          <xsd:element name="documentManagement">
            <xsd:complexType>
              <xsd:all>
                <xsd:element ref="ns2:MediaServiceMetadata" minOccurs="0"/>
                <xsd:element ref="ns2:MediaServiceFastMetadata"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e8aa42-11e4-41d1-88eb-f370b569bb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2F8168-A52F-49B9-91EA-2AC7CA39AF3F}">
  <ds:schemaRefs>
    <ds:schemaRef ds:uri="http://schemas.microsoft.com/sharepoint/v3/contenttype/forms"/>
  </ds:schemaRefs>
</ds:datastoreItem>
</file>

<file path=customXml/itemProps2.xml><?xml version="1.0" encoding="utf-8"?>
<ds:datastoreItem xmlns:ds="http://schemas.openxmlformats.org/officeDocument/2006/customXml" ds:itemID="{3090DEFE-168C-4A86-9E33-FBD532542FF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e8aa42-11e4-41d1-88eb-f370b569bbd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DA8C0F-CAA7-4C6C-AF2A-4B9DDA761993}">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721</TotalTime>
  <Words>1151</Words>
  <Application>Microsoft Office PowerPoint</Application>
  <PresentationFormat>Экран (16:9)</PresentationFormat>
  <Paragraphs>61</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Название доклада, три  строчки,  данную надпись удалить  писать заглавными буквами</dc:title>
  <dc:creator>User Windows</dc:creator>
  <cp:lastModifiedBy>HOME</cp:lastModifiedBy>
  <cp:revision>72</cp:revision>
  <dcterms:created xsi:type="dcterms:W3CDTF">2019-12-06T12:42:09Z</dcterms:created>
  <dcterms:modified xsi:type="dcterms:W3CDTF">2023-05-02T07:22:42Z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0x010100C1225CE82794FC49B4EFCC0A55C954F6</vt:lpwstr>
  </property>
</Properties>
</file>